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3" r:id="rId2"/>
    <p:sldId id="213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6242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0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0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0"/>
            <a:ext cx="9144000" cy="795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864179" y="5423537"/>
            <a:ext cx="7307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●大人数が密集す</a:t>
            </a:r>
            <a:r>
              <a:rPr lang="ja-JP" altLang="ja-JP" sz="1200" b="1" dirty="0"/>
              <a:t>るような運動</a:t>
            </a:r>
            <a:r>
              <a:rPr lang="ja-JP" altLang="en-US" sz="1200" b="1" dirty="0"/>
              <a:t>は行わず、なるべく１人で運動しましょう。</a:t>
            </a:r>
            <a:endParaRPr lang="en-US" altLang="ja-JP" sz="1200" b="1" dirty="0"/>
          </a:p>
          <a:p>
            <a:r>
              <a:rPr lang="ja-JP" altLang="en-US" sz="1200" b="1" dirty="0"/>
              <a:t>●少人数で運動をするときは、他の人と密接しないように十分な間隔をあけましょう。</a:t>
            </a:r>
            <a:endParaRPr lang="en-US" altLang="ja-JP" sz="1200" b="1" dirty="0"/>
          </a:p>
          <a:p>
            <a:r>
              <a:rPr lang="ja-JP" altLang="en-US" sz="1200" b="1" dirty="0"/>
              <a:t>●運動するときも、息が苦しくなければ、できるだけマスクを着用しましょう。</a:t>
            </a:r>
            <a:endParaRPr lang="en-US" altLang="ja-JP" sz="1200" b="1" dirty="0"/>
          </a:p>
          <a:p>
            <a:r>
              <a:rPr lang="ja-JP" altLang="en-US" sz="1200" b="1" dirty="0"/>
              <a:t>●用具を使う場合は、消毒液があれば消毒してから使うようにしましょう。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●友達との用具の使い回しは、できるだけ、避けるようにしましょう。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</a:t>
            </a:r>
            <a:r>
              <a:rPr lang="ja-JP" altLang="ja-JP" sz="1200" b="1" dirty="0"/>
              <a:t>運動</a:t>
            </a:r>
            <a:r>
              <a:rPr lang="ja-JP" altLang="en-US" sz="1200" b="1" dirty="0"/>
              <a:t>の前後は</a:t>
            </a:r>
            <a:r>
              <a:rPr lang="ja-JP" altLang="ja-JP" sz="1200" b="1" dirty="0"/>
              <a:t>、手洗いやうがいなどをしましょう。</a:t>
            </a:r>
            <a:r>
              <a:rPr lang="ja-JP" altLang="en-US" sz="1200" b="1" dirty="0"/>
              <a:t>用具を使った後は念入りに手を洗いましょう。</a:t>
            </a:r>
            <a:endParaRPr lang="en-US" altLang="ja-JP" sz="1200" b="1" dirty="0"/>
          </a:p>
          <a:p>
            <a:r>
              <a:rPr lang="ja-JP" altLang="en-US" sz="1200" b="1" dirty="0"/>
              <a:t>●学校が臨時休校の場合、部活動は自粛してください。これは部活動を推奨するものではありません。</a:t>
            </a:r>
            <a:endParaRPr lang="en-US" altLang="ja-JP" sz="1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79406" y="5402645"/>
            <a:ext cx="8820197" cy="136620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10394" y="5819943"/>
            <a:ext cx="159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注 意！</a:t>
            </a:r>
            <a:endParaRPr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07080"/>
            <a:ext cx="78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中高生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83568" y="828278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分程度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を目安に運動をしましょう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577675" y="5138472"/>
            <a:ext cx="816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赤枠の時間を目安として、自分で時間を増やしたり短くしたりして、無理せずいろいろな運動をしましょう。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977926" y="851569"/>
            <a:ext cx="140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8685" y="1267509"/>
            <a:ext cx="1883364" cy="2067439"/>
            <a:chOff x="253567" y="1510910"/>
            <a:chExt cx="1883364" cy="2067439"/>
          </a:xfrm>
        </p:grpSpPr>
        <p:sp>
          <p:nvSpPr>
            <p:cNvPr id="9" name="角丸四角形 8"/>
            <p:cNvSpPr/>
            <p:nvPr/>
          </p:nvSpPr>
          <p:spPr>
            <a:xfrm>
              <a:off x="327728" y="2157202"/>
              <a:ext cx="1584000" cy="18000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体の柔らかさを高める運動</a:t>
              </a:r>
              <a:endParaRPr kumimoji="1" lang="ja-JP" altLang="en-US" sz="2000" dirty="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628" y="2398227"/>
              <a:ext cx="1436903" cy="767068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67544" y="1510910"/>
              <a:ext cx="1338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ストレッチ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53567" y="3209017"/>
              <a:ext cx="1883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体の各部位を伸ばして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体の柔らかさを高めましょう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68684" y="1818892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" name="楕円 6"/>
            <p:cNvSpPr/>
            <p:nvPr/>
          </p:nvSpPr>
          <p:spPr>
            <a:xfrm>
              <a:off x="265809" y="2106762"/>
              <a:ext cx="288000" cy="28800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45173" y="3192227"/>
            <a:ext cx="3292811" cy="1951950"/>
            <a:chOff x="5688860" y="3435628"/>
            <a:chExt cx="3292811" cy="195195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113574" y="3435628"/>
              <a:ext cx="8346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球  技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6113575" y="5018246"/>
              <a:ext cx="2868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シュートやパス、キャッチボールやラリーなど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１人や少人数で密接せずにできる運動をしましょう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4214" y="3505255"/>
              <a:ext cx="1524135" cy="1524135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903" y="4334919"/>
              <a:ext cx="1276725" cy="649682"/>
            </a:xfrm>
            <a:prstGeom prst="rect">
              <a:avLst/>
            </a:prstGeom>
          </p:spPr>
        </p:pic>
        <p:sp>
          <p:nvSpPr>
            <p:cNvPr id="50" name="角丸四角形 49"/>
            <p:cNvSpPr/>
            <p:nvPr/>
          </p:nvSpPr>
          <p:spPr>
            <a:xfrm>
              <a:off x="6012160" y="3742168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5750779" y="4055536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55" name="楕円 54"/>
            <p:cNvSpPr/>
            <p:nvPr/>
          </p:nvSpPr>
          <p:spPr>
            <a:xfrm>
              <a:off x="5688860" y="4005096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106620" y="3313001"/>
            <a:ext cx="2790207" cy="1842320"/>
            <a:chOff x="3509985" y="3565927"/>
            <a:chExt cx="2790207" cy="1842320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311598" y="3565927"/>
              <a:ext cx="8436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縄跳び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09986" y="4441222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自分で決めた一定の時間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や回数を続けて跳びましょう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9985" y="4155948"/>
              <a:ext cx="754302" cy="1229232"/>
            </a:xfrm>
            <a:prstGeom prst="rect">
              <a:avLst/>
            </a:prstGeom>
          </p:spPr>
        </p:pic>
        <p:sp>
          <p:nvSpPr>
            <p:cNvPr id="49" name="角丸四角形 48"/>
            <p:cNvSpPr/>
            <p:nvPr/>
          </p:nvSpPr>
          <p:spPr>
            <a:xfrm>
              <a:off x="4184652" y="3883981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4241105" y="4243083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sp>
          <p:nvSpPr>
            <p:cNvPr id="60" name="楕円 59"/>
            <p:cNvSpPr/>
            <p:nvPr/>
          </p:nvSpPr>
          <p:spPr>
            <a:xfrm>
              <a:off x="4179186" y="4192643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260289" y="4824643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65" name="楕円 64"/>
            <p:cNvSpPr/>
            <p:nvPr/>
          </p:nvSpPr>
          <p:spPr>
            <a:xfrm>
              <a:off x="4216300" y="4774203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24671" y="5038915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跳び方に挑戦したりしましょう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80041" y="1269958"/>
            <a:ext cx="2639663" cy="2110144"/>
            <a:chOff x="2148361" y="1526396"/>
            <a:chExt cx="2639663" cy="2110144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148361" y="1526396"/>
              <a:ext cx="26396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694335" y="3267208"/>
              <a:ext cx="1709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自分の体力に応じたペースを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維持して行いましょう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299134" y="1834916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548830" y="1838163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2617092" y="2181191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366" y="2384171"/>
              <a:ext cx="483474" cy="90814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5127" y="2388707"/>
              <a:ext cx="538300" cy="899075"/>
            </a:xfrm>
            <a:prstGeom prst="rect">
              <a:avLst/>
            </a:prstGeom>
          </p:spPr>
        </p:pic>
        <p:sp>
          <p:nvSpPr>
            <p:cNvPr id="53" name="楕円 52"/>
            <p:cNvSpPr/>
            <p:nvPr/>
          </p:nvSpPr>
          <p:spPr>
            <a:xfrm>
              <a:off x="2555173" y="2130751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44767" y="3348033"/>
            <a:ext cx="3154421" cy="1777590"/>
            <a:chOff x="88454" y="3591434"/>
            <a:chExt cx="3154421" cy="1777590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23093" y="3591434"/>
              <a:ext cx="3090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腕立て伏せ、上体起こしなど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88454" y="4999692"/>
              <a:ext cx="315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自分の体重等を利用して、腕や脚の屈伸をしたり、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上げ下ろしをしたり、同じ姿勢を維持したりしましょう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58" t="2145" r="4722" b="-1"/>
            <a:stretch/>
          </p:blipFill>
          <p:spPr>
            <a:xfrm>
              <a:off x="1373733" y="4252554"/>
              <a:ext cx="533971" cy="697711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10"/>
            <a:srcRect l="14823" r="10708" b="7892"/>
            <a:stretch/>
          </p:blipFill>
          <p:spPr>
            <a:xfrm>
              <a:off x="150907" y="4230613"/>
              <a:ext cx="604669" cy="727003"/>
            </a:xfrm>
            <a:prstGeom prst="rect">
              <a:avLst/>
            </a:prstGeom>
          </p:spPr>
        </p:pic>
        <p:sp>
          <p:nvSpPr>
            <p:cNvPr id="48" name="角丸四角形 47"/>
            <p:cNvSpPr/>
            <p:nvPr/>
          </p:nvSpPr>
          <p:spPr>
            <a:xfrm>
              <a:off x="179512" y="3923337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563"/>
            <a:stretch/>
          </p:blipFill>
          <p:spPr>
            <a:xfrm>
              <a:off x="808069" y="4267019"/>
              <a:ext cx="504521" cy="621847"/>
            </a:xfrm>
            <a:prstGeom prst="rect">
              <a:avLst/>
            </a:prstGeom>
          </p:spPr>
        </p:pic>
        <p:sp>
          <p:nvSpPr>
            <p:cNvPr id="68" name="角丸四角形 67"/>
            <p:cNvSpPr/>
            <p:nvPr/>
          </p:nvSpPr>
          <p:spPr>
            <a:xfrm>
              <a:off x="1364727" y="3955840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力強い動きを高める運動</a:t>
              </a:r>
              <a:endParaRPr kumimoji="1" lang="ja-JP" altLang="en-US" sz="2000" dirty="0"/>
            </a:p>
          </p:txBody>
        </p:sp>
        <p:sp>
          <p:nvSpPr>
            <p:cNvPr id="69" name="楕円 68"/>
            <p:cNvSpPr/>
            <p:nvPr/>
          </p:nvSpPr>
          <p:spPr>
            <a:xfrm>
              <a:off x="1302808" y="3905400"/>
              <a:ext cx="288000" cy="288000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2561" t="5886" r="7347"/>
            <a:stretch/>
          </p:blipFill>
          <p:spPr>
            <a:xfrm>
              <a:off x="1976276" y="4657817"/>
              <a:ext cx="867532" cy="324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489" y="4162319"/>
              <a:ext cx="720000" cy="577426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5204376" y="1303673"/>
            <a:ext cx="3627107" cy="1917445"/>
            <a:chOff x="5148063" y="1376932"/>
            <a:chExt cx="3627107" cy="1917445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5148063" y="1376932"/>
              <a:ext cx="3627107" cy="1917445"/>
              <a:chOff x="5148063" y="1484784"/>
              <a:chExt cx="3627107" cy="1917445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253" y="2108042"/>
                <a:ext cx="921062" cy="1156522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8064" y="2308590"/>
                <a:ext cx="996680" cy="1058120"/>
              </a:xfrm>
              <a:prstGeom prst="rect">
                <a:avLst/>
              </a:prstGeom>
            </p:spPr>
          </p:pic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5148063" y="1484784"/>
                <a:ext cx="36271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連続ジャンプ、サイドステップなど</a:t>
                </a:r>
                <a:endParaRPr lang="en-US" altLang="ja-JP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5298890" y="1792386"/>
                <a:ext cx="1044000" cy="252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５～</a:t>
                </a: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494102" y="1817465"/>
                <a:ext cx="1548000" cy="180000"/>
              </a:xfrm>
              <a:prstGeom prst="roundRect">
                <a:avLst>
                  <a:gd name="adj" fmla="val 50000"/>
                </a:avLst>
              </a:prstGeom>
              <a:solidFill>
                <a:srgbClr val="47C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巧みな動きを高める運動</a:t>
                </a:r>
                <a:endParaRPr kumimoji="1" lang="ja-JP" altLang="en-US" sz="2000" dirty="0"/>
              </a:p>
            </p:txBody>
          </p:sp>
          <p:sp>
            <p:nvSpPr>
              <p:cNvPr id="74" name="楕円 73"/>
              <p:cNvSpPr/>
              <p:nvPr/>
            </p:nvSpPr>
            <p:spPr>
              <a:xfrm>
                <a:off x="6432183" y="1767025"/>
                <a:ext cx="288000" cy="288000"/>
              </a:xfrm>
              <a:prstGeom prst="ellipse">
                <a:avLst/>
              </a:prstGeom>
              <a:solidFill>
                <a:srgbClr val="47C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巧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6899830" y="2894398"/>
                <a:ext cx="184997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片足や両足での連続跳びや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左右への移動を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</a:t>
                </a:r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リズミカルに行ったり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素早く行ったりしましょう</a:t>
                </a:r>
                <a:endParaRPr lang="en-US" altLang="ja-JP" sz="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148411" y="1970245"/>
              <a:ext cx="1095007" cy="79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16632"/>
            <a:ext cx="8146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</a:t>
            </a:r>
            <a:r>
              <a:rPr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</a:t>
            </a:r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生）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20939" y="6346615"/>
            <a:ext cx="8188411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鉄棒運動、壁倒立、短距離走、バット・ラケット・竹刀の素振り、一人でできるダンス　など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83064" y="5000635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79511" y="5069934"/>
            <a:ext cx="459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例４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8454" y="2178713"/>
            <a:ext cx="8892533" cy="1296000"/>
            <a:chOff x="110240" y="3599501"/>
            <a:chExt cx="8892533" cy="1296000"/>
          </a:xfrm>
        </p:grpSpPr>
        <p:sp>
          <p:nvSpPr>
            <p:cNvPr id="122" name="角丸四角形 121"/>
            <p:cNvSpPr/>
            <p:nvPr/>
          </p:nvSpPr>
          <p:spPr>
            <a:xfrm>
              <a:off x="171113" y="3599501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10240" y="3657577"/>
              <a:ext cx="40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家庭や近くの公園で運動する場合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1" name="角丸四角形 120"/>
          <p:cNvSpPr/>
          <p:nvPr/>
        </p:nvSpPr>
        <p:spPr>
          <a:xfrm>
            <a:off x="154773" y="358801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17029" y="3646653"/>
            <a:ext cx="426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例３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555776" y="3848594"/>
            <a:ext cx="1662079" cy="986485"/>
            <a:chOff x="2221508" y="3905744"/>
            <a:chExt cx="1662079" cy="98648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84" name="楕円 183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8" name="グループ化 27"/>
          <p:cNvGrpSpPr/>
          <p:nvPr/>
        </p:nvGrpSpPr>
        <p:grpSpPr>
          <a:xfrm>
            <a:off x="4283968" y="3659744"/>
            <a:ext cx="1812241" cy="1202284"/>
            <a:chOff x="4159002" y="3673599"/>
            <a:chExt cx="1812241" cy="1202284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673599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5069548" y="37274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15295" y="4285165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楕円 181"/>
            <p:cNvSpPr/>
            <p:nvPr/>
          </p:nvSpPr>
          <p:spPr>
            <a:xfrm>
              <a:off x="5184096" y="4011961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31" name="図 1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1485" y="3939883"/>
              <a:ext cx="936000" cy="936000"/>
            </a:xfrm>
            <a:prstGeom prst="rect">
              <a:avLst/>
            </a:prstGeom>
          </p:spPr>
        </p:pic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04020" y="822988"/>
            <a:ext cx="4035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例１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家庭や近くの公園で運動する場合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163822" y="76484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355976" y="927030"/>
            <a:ext cx="1767666" cy="1096051"/>
            <a:chOff x="4427984" y="908720"/>
            <a:chExt cx="1767666" cy="109605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6685" y="1169411"/>
              <a:ext cx="512607" cy="83536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427984" y="90872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③縄跳び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5321796" y="933103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971650" y="1508148"/>
              <a:ext cx="12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いろいろな跳び方に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挑戦したりしましょう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8" name="楕円 177"/>
            <p:cNvSpPr/>
            <p:nvPr/>
          </p:nvSpPr>
          <p:spPr>
            <a:xfrm>
              <a:off x="5144469" y="1221204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174089" y="908731"/>
            <a:ext cx="2556000" cy="1022959"/>
            <a:chOff x="6265106" y="908731"/>
            <a:chExt cx="2556000" cy="102295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/>
            <a:srcRect l="14823" r="10708" b="7892"/>
            <a:stretch/>
          </p:blipFill>
          <p:spPr>
            <a:xfrm>
              <a:off x="6968834" y="1272495"/>
              <a:ext cx="509018" cy="612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6470815" y="1370120"/>
              <a:ext cx="408909" cy="504000"/>
            </a:xfrm>
            <a:prstGeom prst="rect">
              <a:avLst/>
            </a:prstGeom>
          </p:spPr>
        </p:pic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65106" y="908731"/>
              <a:ext cx="2556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④腕立て伏せ、上体起こし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8028448" y="120460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96336" y="1470025"/>
              <a:ext cx="1119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9" name="楕円 178"/>
            <p:cNvSpPr/>
            <p:nvPr/>
          </p:nvSpPr>
          <p:spPr>
            <a:xfrm>
              <a:off x="7687394" y="1187721"/>
              <a:ext cx="252000" cy="252000"/>
            </a:xfrm>
            <a:prstGeom prst="ellipse">
              <a:avLst/>
            </a:prstGeom>
            <a:solidFill>
              <a:srgbClr val="CC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637309" y="1048588"/>
            <a:ext cx="1513589" cy="1004411"/>
            <a:chOff x="2410339" y="1048588"/>
            <a:chExt cx="1513589" cy="1004411"/>
          </a:xfrm>
        </p:grpSpPr>
        <p:sp>
          <p:nvSpPr>
            <p:cNvPr id="111" name="角丸四角形 110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410339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6" name="楕円 175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49" name="図 1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395536" y="1053336"/>
            <a:ext cx="2139216" cy="1006798"/>
            <a:chOff x="184706" y="1034286"/>
            <a:chExt cx="2139216" cy="1006798"/>
          </a:xfrm>
        </p:grpSpPr>
        <p:pic>
          <p:nvPicPr>
            <p:cNvPr id="163" name="図 1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65" name="角丸四角形 164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7" name="楕円 166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61828" y="2469165"/>
            <a:ext cx="1533033" cy="1004411"/>
            <a:chOff x="2390895" y="1048588"/>
            <a:chExt cx="1533033" cy="1004411"/>
          </a:xfrm>
        </p:grpSpPr>
        <p:sp>
          <p:nvSpPr>
            <p:cNvPr id="169" name="角丸四角形 168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390895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楕円 171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75" name="グループ化 174"/>
          <p:cNvGrpSpPr/>
          <p:nvPr/>
        </p:nvGrpSpPr>
        <p:grpSpPr>
          <a:xfrm>
            <a:off x="179512" y="2473913"/>
            <a:ext cx="2101116" cy="1006798"/>
            <a:chOff x="184706" y="1034286"/>
            <a:chExt cx="2101116" cy="1006798"/>
          </a:xfrm>
        </p:grpSpPr>
        <p:pic>
          <p:nvPicPr>
            <p:cNvPr id="193" name="図 19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99" name="角丸四角形 198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3" name="楕円 21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699520" y="2309639"/>
            <a:ext cx="1441237" cy="1115101"/>
            <a:chOff x="3747145" y="2242964"/>
            <a:chExt cx="1441237" cy="1115101"/>
          </a:xfrm>
        </p:grpSpPr>
        <p:grpSp>
          <p:nvGrpSpPr>
            <p:cNvPr id="214" name="グループ化 213"/>
            <p:cNvGrpSpPr/>
            <p:nvPr/>
          </p:nvGrpSpPr>
          <p:grpSpPr>
            <a:xfrm>
              <a:off x="3747145" y="2242964"/>
              <a:ext cx="1441237" cy="1115101"/>
              <a:chOff x="4427984" y="842045"/>
              <a:chExt cx="1441237" cy="1115101"/>
            </a:xfrm>
          </p:grpSpPr>
          <p:pic>
            <p:nvPicPr>
              <p:cNvPr id="215" name="図 2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01451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③縄跳び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17" name="角丸四角形 216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30" name="楕円 229"/>
            <p:cNvSpPr/>
            <p:nvPr/>
          </p:nvSpPr>
          <p:spPr>
            <a:xfrm>
              <a:off x="4477526" y="25666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902905" y="2276872"/>
            <a:ext cx="1993767" cy="1199533"/>
            <a:chOff x="6734758" y="2276872"/>
            <a:chExt cx="1993767" cy="119953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6734758" y="2276872"/>
              <a:ext cx="1865498" cy="1115670"/>
              <a:chOff x="6444208" y="2289282"/>
              <a:chExt cx="1865498" cy="1115670"/>
            </a:xfrm>
          </p:grpSpPr>
          <p:grpSp>
            <p:nvGrpSpPr>
              <p:cNvPr id="220" name="グループ化 219"/>
              <p:cNvGrpSpPr/>
              <p:nvPr/>
            </p:nvGrpSpPr>
            <p:grpSpPr>
              <a:xfrm>
                <a:off x="6444208" y="2289282"/>
                <a:ext cx="1865498" cy="714747"/>
                <a:chOff x="6267374" y="908731"/>
                <a:chExt cx="1865498" cy="714747"/>
              </a:xfrm>
            </p:grpSpPr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447BD947-84F5-4E41-8E12-570880D1CE75}"/>
                    </a:ext>
                  </a:extLst>
                </p:cNvPr>
                <p:cNvSpPr txBox="1"/>
                <p:nvPr/>
              </p:nvSpPr>
              <p:spPr>
                <a:xfrm>
                  <a:off x="6267374" y="908731"/>
                  <a:ext cx="1573874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⑤腕立て伏せ、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  <a:p>
                  <a:r>
                    <a:rPr lang="ja-JP" altLang="en-US" sz="1300" b="1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　</a:t>
                  </a:r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上体起こし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</p:txBody>
            </p:sp>
            <p:sp>
              <p:nvSpPr>
                <p:cNvPr id="224" name="角丸四角形 223"/>
                <p:cNvSpPr/>
                <p:nvPr/>
              </p:nvSpPr>
              <p:spPr>
                <a:xfrm>
                  <a:off x="7556872" y="910377"/>
                  <a:ext cx="576000" cy="2160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>
                    <a:spcBef>
                      <a:spcPts val="50"/>
                    </a:spcBef>
                  </a:pPr>
                  <a:r>
                    <a:rPr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</a:t>
                  </a:r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26" name="楕円 225"/>
                <p:cNvSpPr/>
                <p:nvPr/>
              </p:nvSpPr>
              <p:spPr>
                <a:xfrm>
                  <a:off x="7677512" y="1371478"/>
                  <a:ext cx="252000" cy="252000"/>
                </a:xfrm>
                <a:prstGeom prst="ellipse">
                  <a:avLst/>
                </a:prstGeom>
                <a:solidFill>
                  <a:srgbClr val="CC99FF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力</a:t>
                  </a:r>
                  <a:endParaRPr kumimoji="1"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227" name="図 226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9192" y="2924977"/>
                <a:ext cx="598487" cy="479975"/>
              </a:xfrm>
              <a:prstGeom prst="rect">
                <a:avLst/>
              </a:prstGeom>
            </p:spPr>
          </p:pic>
          <p:pic>
            <p:nvPicPr>
              <p:cNvPr id="228" name="図 227"/>
              <p:cNvPicPr>
                <a:picLocks noChangeAspect="1"/>
              </p:cNvPicPr>
              <p:nvPr/>
            </p:nvPicPr>
            <p:blipFill rotWithShape="1">
              <a:blip r:embed="rId11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 l="2561" t="5886" r="7347"/>
              <a:stretch/>
            </p:blipFill>
            <p:spPr>
              <a:xfrm>
                <a:off x="6884613" y="2772825"/>
                <a:ext cx="787173" cy="293988"/>
              </a:xfrm>
              <a:prstGeom prst="rect">
                <a:avLst/>
              </a:prstGeom>
            </p:spPr>
          </p:pic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465455" y="301474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183614" y="2216477"/>
            <a:ext cx="1850450" cy="1249708"/>
            <a:chOff x="5142049" y="2216477"/>
            <a:chExt cx="1850450" cy="1249708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5142049" y="2216477"/>
              <a:ext cx="1725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④連続ジャンプ、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  <a:p>
              <a:r>
                <a:rPr lang="ja-JP" altLang="en-US" sz="1300" b="1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　</a:t>
              </a:r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サイドステップ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2" name="角丸四角形 231"/>
            <p:cNvSpPr/>
            <p:nvPr/>
          </p:nvSpPr>
          <p:spPr>
            <a:xfrm>
              <a:off x="6142520" y="271598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3" name="楕円 232"/>
            <p:cNvSpPr/>
            <p:nvPr/>
          </p:nvSpPr>
          <p:spPr>
            <a:xfrm>
              <a:off x="5806438" y="2715980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729429" y="300452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リズミカルに跳んだり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344552" y="3890311"/>
            <a:ext cx="2139216" cy="1006798"/>
            <a:chOff x="184706" y="1034286"/>
            <a:chExt cx="2139216" cy="1006798"/>
          </a:xfrm>
        </p:grpSpPr>
        <p:pic>
          <p:nvPicPr>
            <p:cNvPr id="237" name="図 23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9" name="角丸四角形 238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1" name="楕円 240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164564" y="3746526"/>
            <a:ext cx="2556000" cy="1022959"/>
            <a:chOff x="6210967" y="3737001"/>
            <a:chExt cx="2556000" cy="102295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12"/>
            <a:srcRect l="6658" t="2145" r="4722" b="-1"/>
            <a:stretch/>
          </p:blipFill>
          <p:spPr>
            <a:xfrm>
              <a:off x="6294103" y="4102289"/>
              <a:ext cx="467252" cy="610532"/>
            </a:xfrm>
            <a:prstGeom prst="rect">
              <a:avLst/>
            </a:prstGeom>
          </p:spPr>
        </p:pic>
        <p:grpSp>
          <p:nvGrpSpPr>
            <p:cNvPr id="242" name="グループ化 241"/>
            <p:cNvGrpSpPr/>
            <p:nvPr/>
          </p:nvGrpSpPr>
          <p:grpSpPr>
            <a:xfrm>
              <a:off x="6210967" y="3737001"/>
              <a:ext cx="2556000" cy="1022959"/>
              <a:chOff x="6265106" y="908731"/>
              <a:chExt cx="2556000" cy="1022959"/>
            </a:xfrm>
          </p:grpSpPr>
          <p:sp>
            <p:nvSpPr>
              <p:cNvPr id="253" name="テキスト ボックス 252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6265106" y="908731"/>
                <a:ext cx="2556000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④腕立て伏せ、上体起こし</a:t>
                </a:r>
                <a:endParaRPr lang="en-US" altLang="ja-JP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54" name="角丸四角形 253"/>
              <p:cNvSpPr/>
              <p:nvPr/>
            </p:nvSpPr>
            <p:spPr>
              <a:xfrm>
                <a:off x="8028448" y="1204601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50"/>
                  </a:spcBef>
                </a:pP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5" name="テキスト ボックス 25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596336" y="1470025"/>
                <a:ext cx="11190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6" name="楕円 255"/>
              <p:cNvSpPr/>
              <p:nvPr/>
            </p:nvSpPr>
            <p:spPr>
              <a:xfrm>
                <a:off x="7687394" y="1187721"/>
                <a:ext cx="252000" cy="252000"/>
              </a:xfrm>
              <a:prstGeom prst="ellipse">
                <a:avLst/>
              </a:prstGeom>
              <a:solidFill>
                <a:srgbClr val="CC99F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力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257" name="図 256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2905" y="4265290"/>
              <a:ext cx="598487" cy="479975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210007" y="5296390"/>
            <a:ext cx="2101116" cy="1006798"/>
            <a:chOff x="184706" y="1034286"/>
            <a:chExt cx="2101116" cy="1006798"/>
          </a:xfrm>
        </p:grpSpPr>
        <p:pic>
          <p:nvPicPr>
            <p:cNvPr id="259" name="図 25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1" name="角丸四角形 260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楕円 26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64" name="グループ化 263"/>
          <p:cNvGrpSpPr/>
          <p:nvPr/>
        </p:nvGrpSpPr>
        <p:grpSpPr>
          <a:xfrm>
            <a:off x="2202686" y="5287145"/>
            <a:ext cx="1662079" cy="986485"/>
            <a:chOff x="2221508" y="3905744"/>
            <a:chExt cx="1662079" cy="986485"/>
          </a:xfrm>
        </p:grpSpPr>
        <p:sp>
          <p:nvSpPr>
            <p:cNvPr id="265" name="テキスト ボックス 26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6" name="角丸四角形 265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8" name="楕円 267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69" name="図 2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75" name="グループ化 274"/>
          <p:cNvGrpSpPr/>
          <p:nvPr/>
        </p:nvGrpSpPr>
        <p:grpSpPr>
          <a:xfrm>
            <a:off x="3812169" y="5126749"/>
            <a:ext cx="1756821" cy="1159052"/>
            <a:chOff x="4159002" y="3529583"/>
            <a:chExt cx="1756821" cy="1159052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529583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77" name="角丸四角形 276"/>
            <p:cNvSpPr/>
            <p:nvPr/>
          </p:nvSpPr>
          <p:spPr>
            <a:xfrm>
              <a:off x="5069548" y="354617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059875" y="4103860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9" name="楕円 278"/>
            <p:cNvSpPr/>
            <p:nvPr/>
          </p:nvSpPr>
          <p:spPr>
            <a:xfrm>
              <a:off x="5128676" y="3830656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80" name="図 2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9919" y="3792727"/>
              <a:ext cx="878621" cy="878621"/>
            </a:xfrm>
            <a:prstGeom prst="rect">
              <a:avLst/>
            </a:prstGeom>
          </p:spPr>
        </p:pic>
      </p:grpSp>
      <p:grpSp>
        <p:nvGrpSpPr>
          <p:cNvPr id="281" name="グループ化 280"/>
          <p:cNvGrpSpPr/>
          <p:nvPr/>
        </p:nvGrpSpPr>
        <p:grpSpPr>
          <a:xfrm>
            <a:off x="5445621" y="5146594"/>
            <a:ext cx="1571108" cy="1115101"/>
            <a:chOff x="3747145" y="2242964"/>
            <a:chExt cx="1571108" cy="1115101"/>
          </a:xfrm>
        </p:grpSpPr>
        <p:grpSp>
          <p:nvGrpSpPr>
            <p:cNvPr id="282" name="グループ化 281"/>
            <p:cNvGrpSpPr/>
            <p:nvPr/>
          </p:nvGrpSpPr>
          <p:grpSpPr>
            <a:xfrm>
              <a:off x="3747145" y="2242964"/>
              <a:ext cx="1571108" cy="1115101"/>
              <a:chOff x="4427984" y="842045"/>
              <a:chExt cx="1571108" cy="1115101"/>
            </a:xfrm>
          </p:grpSpPr>
          <p:pic>
            <p:nvPicPr>
              <p:cNvPr id="284" name="図 28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2176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85" name="テキスト ボックス 284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86" name="角丸四角形 285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7" name="テキスト ボックス 286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4897141" y="1441473"/>
                <a:ext cx="11019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時間を決めて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続けて跳びましょう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3" name="楕円 282"/>
            <p:cNvSpPr/>
            <p:nvPr/>
          </p:nvSpPr>
          <p:spPr>
            <a:xfrm>
              <a:off x="4366642" y="2557125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6931022" y="5096161"/>
            <a:ext cx="1993767" cy="1199533"/>
            <a:chOff x="6931022" y="5096161"/>
            <a:chExt cx="1993767" cy="1199533"/>
          </a:xfrm>
        </p:grpSpPr>
        <p:pic>
          <p:nvPicPr>
            <p:cNvPr id="298" name="図 297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7022728" y="5684258"/>
              <a:ext cx="408909" cy="504000"/>
            </a:xfrm>
            <a:prstGeom prst="rect">
              <a:avLst/>
            </a:prstGeom>
          </p:spPr>
        </p:pic>
        <p:grpSp>
          <p:nvGrpSpPr>
            <p:cNvPr id="289" name="グループ化 288"/>
            <p:cNvGrpSpPr/>
            <p:nvPr/>
          </p:nvGrpSpPr>
          <p:grpSpPr>
            <a:xfrm>
              <a:off x="6931022" y="5096161"/>
              <a:ext cx="1993767" cy="1199533"/>
              <a:chOff x="6734758" y="2276872"/>
              <a:chExt cx="1993767" cy="1199533"/>
            </a:xfrm>
          </p:grpSpPr>
          <p:grpSp>
            <p:nvGrpSpPr>
              <p:cNvPr id="290" name="グループ化 289"/>
              <p:cNvGrpSpPr/>
              <p:nvPr/>
            </p:nvGrpSpPr>
            <p:grpSpPr>
              <a:xfrm>
                <a:off x="6734758" y="2276872"/>
                <a:ext cx="1865498" cy="777531"/>
                <a:chOff x="6444208" y="2289282"/>
                <a:chExt cx="1865498" cy="777531"/>
              </a:xfrm>
            </p:grpSpPr>
            <p:grpSp>
              <p:nvGrpSpPr>
                <p:cNvPr id="292" name="グループ化 291"/>
                <p:cNvGrpSpPr/>
                <p:nvPr/>
              </p:nvGrpSpPr>
              <p:grpSpPr>
                <a:xfrm>
                  <a:off x="6444208" y="2289282"/>
                  <a:ext cx="1865498" cy="714747"/>
                  <a:chOff x="6267374" y="908731"/>
                  <a:chExt cx="1865498" cy="714747"/>
                </a:xfrm>
              </p:grpSpPr>
              <p:sp>
                <p:nvSpPr>
                  <p:cNvPr id="295" name="テキスト ボックス 294">
                    <a:extLst>
                      <a:ext uri="{FF2B5EF4-FFF2-40B4-BE49-F238E27FC236}">
                        <a16:creationId xmlns:a16="http://schemas.microsoft.com/office/drawing/2014/main" id="{447BD947-84F5-4E41-8E12-570880D1CE75}"/>
                      </a:ext>
                    </a:extLst>
                  </p:cNvPr>
                  <p:cNvSpPr txBox="1"/>
                  <p:nvPr/>
                </p:nvSpPr>
                <p:spPr>
                  <a:xfrm>
                    <a:off x="6267374" y="908731"/>
                    <a:ext cx="1573874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⑤腕立て伏せ、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  <a:p>
                    <a:r>
                      <a:rPr lang="ja-JP" altLang="en-US" sz="1300" b="1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　</a:t>
                    </a:r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上体起こし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</p:txBody>
              </p:sp>
              <p:sp>
                <p:nvSpPr>
                  <p:cNvPr id="296" name="角丸四角形 295"/>
                  <p:cNvSpPr/>
                  <p:nvPr/>
                </p:nvSpPr>
                <p:spPr>
                  <a:xfrm>
                    <a:off x="7556872" y="910377"/>
                    <a:ext cx="576000" cy="216000"/>
                  </a:xfrm>
                  <a:prstGeom prst="round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>
                      <a:spcBef>
                        <a:spcPts val="50"/>
                      </a:spcBef>
                    </a:pPr>
                    <a:r>
                      <a: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10</a:t>
                    </a:r>
                    <a:r>
                      <a: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分</a:t>
                    </a:r>
                    <a:endPara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97" name="楕円 296"/>
                  <p:cNvSpPr/>
                  <p:nvPr/>
                </p:nvSpPr>
                <p:spPr>
                  <a:xfrm>
                    <a:off x="7677512" y="1371478"/>
                    <a:ext cx="252000" cy="252000"/>
                  </a:xfrm>
                  <a:prstGeom prst="ellipse">
                    <a:avLst/>
                  </a:prstGeom>
                  <a:solidFill>
                    <a:srgbClr val="CC99FF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力</a:t>
                    </a:r>
                    <a:endParaRPr kumimoji="1"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294" name="図 293"/>
                <p:cNvPicPr>
                  <a:picLocks noChangeAspect="1"/>
                </p:cNvPicPr>
                <p:nvPr/>
              </p:nvPicPr>
              <p:blipFill rotWithShape="1">
                <a:blip r:embed="rId11">
                  <a:clrChange>
                    <a:clrFrom>
                      <a:srgbClr val="FFFEFF"/>
                    </a:clrFrom>
                    <a:clrTo>
                      <a:srgbClr val="FFFEFF">
                        <a:alpha val="0"/>
                      </a:srgbClr>
                    </a:clrTo>
                  </a:clrChange>
                </a:blip>
                <a:srcRect l="2561" t="5886" r="7347"/>
                <a:stretch/>
              </p:blipFill>
              <p:spPr>
                <a:xfrm>
                  <a:off x="6884613" y="2772825"/>
                  <a:ext cx="787173" cy="293988"/>
                </a:xfrm>
                <a:prstGeom prst="rect">
                  <a:avLst/>
                </a:prstGeom>
              </p:spPr>
            </p:pic>
          </p:grpSp>
          <p:sp>
            <p:nvSpPr>
              <p:cNvPr id="291" name="テキスト ボックス 290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465455" y="3014740"/>
                <a:ext cx="12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43" name="角丸四角形 142"/>
          <p:cNvSpPr/>
          <p:nvPr/>
        </p:nvSpPr>
        <p:spPr>
          <a:xfrm>
            <a:off x="3173405" y="835663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3164753" y="2249586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3190497" y="3662105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3203848" y="5075767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9" name="図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100" y="2684097"/>
            <a:ext cx="586012" cy="735820"/>
          </a:xfrm>
          <a:prstGeom prst="rect">
            <a:avLst/>
          </a:prstGeom>
        </p:spPr>
      </p:pic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30A39F60-8BEC-4CCE-9B4E-CF7096534244}"/>
              </a:ext>
            </a:extLst>
          </p:cNvPr>
          <p:cNvSpPr txBox="1"/>
          <p:nvPr/>
        </p:nvSpPr>
        <p:spPr>
          <a:xfrm>
            <a:off x="4266039" y="2918288"/>
            <a:ext cx="837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時間を決めて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続けて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跳びましょう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73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882</Words>
  <Application>Microsoft Office PowerPoint</Application>
  <PresentationFormat>画面に合わせる (4:3)</PresentationFormat>
  <Paragraphs>184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takasawa.masao</cp:lastModifiedBy>
  <cp:revision>1794</cp:revision>
  <cp:lastPrinted>2020-04-20T06:19:38Z</cp:lastPrinted>
  <dcterms:created xsi:type="dcterms:W3CDTF">2019-09-10T07:59:05Z</dcterms:created>
  <dcterms:modified xsi:type="dcterms:W3CDTF">2020-04-23T03:14:26Z</dcterms:modified>
</cp:coreProperties>
</file>