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133" r:id="rId2"/>
    <p:sldId id="2137" r:id="rId3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" initials="A" lastIdx="1" clrIdx="0">
    <p:extLst>
      <p:ext uri="{19B8F6BF-5375-455C-9EA6-DF929625EA0E}">
        <p15:presenceInfo xmlns:p15="http://schemas.microsoft.com/office/powerpoint/2012/main" userId="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31"/>
    <a:srgbClr val="CC99FF"/>
    <a:srgbClr val="47CFFF"/>
    <a:srgbClr val="FF99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6242" autoAdjust="0"/>
  </p:normalViewPr>
  <p:slideViewPr>
    <p:cSldViewPr>
      <p:cViewPr varScale="1">
        <p:scale>
          <a:sx n="68" d="100"/>
          <a:sy n="68" d="100"/>
        </p:scale>
        <p:origin x="142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1504" y="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F38B266C-0D56-4583-A462-774E83B75C0E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72133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1504" y="972133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C0EDEA8B-64C0-4EF0-8884-626CC0959A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719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1504" y="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4591C0F5-4971-4C5F-91E1-855C21AD608B}" type="datetimeFigureOut">
              <a:rPr kumimoji="1" lang="ja-JP" altLang="en-US" smtClean="0"/>
              <a:t>2020/4/23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50" tIns="47325" rIns="94650" bIns="4732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62" y="4925235"/>
            <a:ext cx="5678778" cy="4029439"/>
          </a:xfrm>
          <a:prstGeom prst="rect">
            <a:avLst/>
          </a:prstGeom>
        </p:spPr>
        <p:txBody>
          <a:bodyPr vert="horz" lIns="94650" tIns="47325" rIns="94650" bIns="4732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72133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1504" y="9721331"/>
            <a:ext cx="3076142" cy="513284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E61F0471-5713-43AC-91F8-6ED5C2CB9F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59385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F0471-5713-43AC-91F8-6ED5C2CB9F11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03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F0471-5713-43AC-91F8-6ED5C2CB9F11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802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191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02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772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298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629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8289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76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42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730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22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64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FA57C-AB59-4833-AF31-95C44D5249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7255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18.png"/><Relationship Id="rId3" Type="http://schemas.openxmlformats.org/officeDocument/2006/relationships/image" Target="../media/image15.png"/><Relationship Id="rId7" Type="http://schemas.openxmlformats.org/officeDocument/2006/relationships/image" Target="../media/image9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11.png"/><Relationship Id="rId4" Type="http://schemas.openxmlformats.org/officeDocument/2006/relationships/image" Target="../media/image16.png"/><Relationship Id="rId9" Type="http://schemas.openxmlformats.org/officeDocument/2006/relationships/image" Target="../media/image1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5C1D746-C760-4589-82BE-8FE765898548}"/>
              </a:ext>
            </a:extLst>
          </p:cNvPr>
          <p:cNvSpPr/>
          <p:nvPr/>
        </p:nvSpPr>
        <p:spPr>
          <a:xfrm>
            <a:off x="0" y="0"/>
            <a:ext cx="9144000" cy="79532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1864179" y="5423537"/>
            <a:ext cx="73079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/>
              <a:t>●大人数が密集す</a:t>
            </a:r>
            <a:r>
              <a:rPr lang="ja-JP" altLang="ja-JP" sz="1200" b="1" dirty="0"/>
              <a:t>るような運動</a:t>
            </a:r>
            <a:r>
              <a:rPr lang="ja-JP" altLang="en-US" sz="1200" b="1" dirty="0"/>
              <a:t>は行わず、なるべく１人で運動しましょう。</a:t>
            </a:r>
            <a:endParaRPr lang="en-US" altLang="ja-JP" sz="1200" b="1" dirty="0"/>
          </a:p>
          <a:p>
            <a:r>
              <a:rPr lang="ja-JP" altLang="en-US" sz="1200" b="1" dirty="0"/>
              <a:t>●少人数で運動をするときは、他の人と密接しないように十分な間隔をあけましょう。</a:t>
            </a:r>
            <a:endParaRPr lang="en-US" altLang="ja-JP" sz="1200" b="1" dirty="0"/>
          </a:p>
          <a:p>
            <a:r>
              <a:rPr lang="ja-JP" altLang="en-US" sz="1200" b="1" dirty="0"/>
              <a:t>●運動するときも、息が苦しくなければ、できるだけマスクを着用しましょう。</a:t>
            </a:r>
            <a:endParaRPr lang="en-US" altLang="ja-JP" sz="1200" b="1" dirty="0"/>
          </a:p>
          <a:p>
            <a:r>
              <a:rPr lang="ja-JP" altLang="en-US" sz="1200" b="1" dirty="0"/>
              <a:t>●用具を使う場合は、消毒液があれば消毒してから使うようにしましょう。</a:t>
            </a:r>
            <a:endParaRPr lang="en-US" altLang="ja-JP" sz="1200" b="1" dirty="0"/>
          </a:p>
          <a:p>
            <a:r>
              <a:rPr lang="ja-JP" altLang="en-US" sz="1200" b="1" dirty="0"/>
              <a:t>●友達との用具の使い回しは、できるだけ、避けるようにしましょう。</a:t>
            </a:r>
            <a:endParaRPr lang="en-US" altLang="ja-JP" sz="1200" b="1" dirty="0"/>
          </a:p>
          <a:p>
            <a:r>
              <a:rPr lang="ja-JP" altLang="en-US" sz="1200" b="1" dirty="0"/>
              <a:t>●</a:t>
            </a:r>
            <a:r>
              <a:rPr lang="ja-JP" altLang="ja-JP" sz="1200" b="1" dirty="0"/>
              <a:t>運動</a:t>
            </a:r>
            <a:r>
              <a:rPr lang="ja-JP" altLang="en-US" sz="1200" b="1" dirty="0"/>
              <a:t>の前後は</a:t>
            </a:r>
            <a:r>
              <a:rPr lang="ja-JP" altLang="ja-JP" sz="1200" b="1" dirty="0"/>
              <a:t>、手洗いやうがいなどをしましょう。</a:t>
            </a:r>
            <a:r>
              <a:rPr lang="ja-JP" altLang="en-US" sz="1200" b="1" dirty="0"/>
              <a:t>用具を使った後は念入りに手を洗いましょう。</a:t>
            </a:r>
            <a:endParaRPr lang="en-US" altLang="ja-JP" sz="1200" b="1" dirty="0"/>
          </a:p>
          <a:p>
            <a:r>
              <a:rPr lang="ja-JP" altLang="en-US" sz="1200" b="1" dirty="0"/>
              <a:t>●学校が臨時休校の場合、部活動は自粛してください。これは部活動を推奨するものではありません。</a:t>
            </a:r>
            <a:endParaRPr lang="en-US" altLang="ja-JP" sz="1400" b="1" dirty="0"/>
          </a:p>
        </p:txBody>
      </p:sp>
      <p:sp>
        <p:nvSpPr>
          <p:cNvPr id="8" name="角丸四角形 7"/>
          <p:cNvSpPr/>
          <p:nvPr/>
        </p:nvSpPr>
        <p:spPr>
          <a:xfrm>
            <a:off x="179406" y="5402645"/>
            <a:ext cx="8820197" cy="1366205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410394" y="5819943"/>
            <a:ext cx="1594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>
                <a:solidFill>
                  <a:srgbClr val="0070C0"/>
                </a:solidFill>
              </a:rPr>
              <a:t>注 意！</a:t>
            </a:r>
            <a:endParaRPr lang="en-US" altLang="ja-JP" sz="1200" b="1" dirty="0">
              <a:solidFill>
                <a:srgbClr val="0070C0"/>
              </a:solidFill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B8BB671-1197-481C-A6BC-6E30BEB7119A}"/>
              </a:ext>
            </a:extLst>
          </p:cNvPr>
          <p:cNvSpPr txBox="1"/>
          <p:nvPr/>
        </p:nvSpPr>
        <p:spPr>
          <a:xfrm>
            <a:off x="683568" y="107080"/>
            <a:ext cx="78755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屋外で行える運動の例（</a:t>
            </a:r>
            <a:r>
              <a:rPr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中高生</a:t>
            </a:r>
            <a:r>
              <a:rPr kumimoji="1" lang="ja-JP" altLang="en-US" sz="4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3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683568" y="828278"/>
            <a:ext cx="7992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・運動不足にならないように、</a:t>
            </a:r>
            <a:r>
              <a:rPr lang="ja-JP" altLang="en-US" sz="1200" b="1" u="heavy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なるべく屋外で</a:t>
            </a:r>
            <a:r>
              <a:rPr lang="ja-JP" altLang="en-US" sz="1200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毎日</a:t>
            </a:r>
            <a:r>
              <a:rPr lang="en-US" altLang="ja-JP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en-US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lang="ja-JP" altLang="en-US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分程度 </a:t>
            </a:r>
            <a:r>
              <a:rPr lang="ja-JP" altLang="en-US" sz="1200" b="1" u="heavy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を目安に運動をしましょう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1200" b="1" u="heavy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以下の例を参考にして、いろいろな運動を組み合わせて行いましょう</a:t>
            </a:r>
            <a:r>
              <a:rPr lang="ja-JP" altLang="en-US" sz="1200" b="1" dirty="0">
                <a:uFill>
                  <a:solidFill>
                    <a:srgbClr val="FF0000"/>
                  </a:solidFill>
                </a:u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自分の体調や安全にも気を配りましょう。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577675" y="5138472"/>
            <a:ext cx="816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 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赤枠の時間を目安として、自分で時間を増やしたり短くしたりして、無理せずいろいろな運動をしましょう。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3977926" y="851569"/>
            <a:ext cx="1404000" cy="180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00"/>
              </a:spcBef>
            </a:pP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3" name="グループ化 22"/>
          <p:cNvGrpSpPr/>
          <p:nvPr/>
        </p:nvGrpSpPr>
        <p:grpSpPr>
          <a:xfrm>
            <a:off x="368685" y="1267509"/>
            <a:ext cx="1883364" cy="2067439"/>
            <a:chOff x="253567" y="1510910"/>
            <a:chExt cx="1883364" cy="2067439"/>
          </a:xfrm>
        </p:grpSpPr>
        <p:sp>
          <p:nvSpPr>
            <p:cNvPr id="9" name="角丸四角形 8"/>
            <p:cNvSpPr/>
            <p:nvPr/>
          </p:nvSpPr>
          <p:spPr>
            <a:xfrm>
              <a:off x="327728" y="2157202"/>
              <a:ext cx="1584000" cy="180000"/>
            </a:xfrm>
            <a:prstGeom prst="roundRect">
              <a:avLst>
                <a:gd name="adj" fmla="val 5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体の柔らかさを高める運動</a:t>
              </a:r>
              <a:endParaRPr kumimoji="1" lang="ja-JP" altLang="en-US" sz="2000" dirty="0"/>
            </a:p>
          </p:txBody>
        </p:sp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30628" y="2398227"/>
              <a:ext cx="1436903" cy="767068"/>
            </a:xfrm>
            <a:prstGeom prst="rect">
              <a:avLst/>
            </a:prstGeom>
          </p:spPr>
        </p:pic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467544" y="1510910"/>
              <a:ext cx="133846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ストレッチ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253567" y="3209017"/>
              <a:ext cx="18833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体の各部位を伸ばして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体の柔らかさを高めましょう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4" name="角丸四角形 43"/>
            <p:cNvSpPr/>
            <p:nvPr/>
          </p:nvSpPr>
          <p:spPr>
            <a:xfrm>
              <a:off x="668684" y="1818892"/>
              <a:ext cx="848008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r>
                <a:rPr kumimoji="1" lang="ja-JP" altLang="en-US" sz="8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程度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7" name="楕円 6"/>
            <p:cNvSpPr/>
            <p:nvPr/>
          </p:nvSpPr>
          <p:spPr>
            <a:xfrm>
              <a:off x="265809" y="2106762"/>
              <a:ext cx="288000" cy="288000"/>
            </a:xfrm>
            <a:prstGeom prst="ellipse">
              <a:avLst/>
            </a:prstGeom>
            <a:solidFill>
              <a:srgbClr val="FFC000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柔</a:t>
              </a:r>
            </a:p>
          </p:txBody>
        </p:sp>
      </p:grpSp>
      <p:grpSp>
        <p:nvGrpSpPr>
          <p:cNvPr id="28" name="グループ化 27"/>
          <p:cNvGrpSpPr/>
          <p:nvPr/>
        </p:nvGrpSpPr>
        <p:grpSpPr>
          <a:xfrm>
            <a:off x="5745173" y="3192227"/>
            <a:ext cx="3292811" cy="1951950"/>
            <a:chOff x="5688860" y="3435628"/>
            <a:chExt cx="3292811" cy="1951950"/>
          </a:xfrm>
        </p:grpSpPr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6113574" y="3435628"/>
              <a:ext cx="83469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球  技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6113575" y="5018246"/>
              <a:ext cx="2868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シュートやパス、キャッチボールやラリーなど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１人や少人数で密接せずにできる運動をしましょう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4" name="図 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64214" y="3505255"/>
              <a:ext cx="1524135" cy="1524135"/>
            </a:xfrm>
            <a:prstGeom prst="rect">
              <a:avLst/>
            </a:prstGeom>
          </p:spPr>
        </p:pic>
        <p:pic>
          <p:nvPicPr>
            <p:cNvPr id="26" name="図 2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5903" y="4334919"/>
              <a:ext cx="1276725" cy="649682"/>
            </a:xfrm>
            <a:prstGeom prst="rect">
              <a:avLst/>
            </a:prstGeom>
          </p:spPr>
        </p:pic>
        <p:sp>
          <p:nvSpPr>
            <p:cNvPr id="50" name="角丸四角形 49"/>
            <p:cNvSpPr/>
            <p:nvPr/>
          </p:nvSpPr>
          <p:spPr>
            <a:xfrm>
              <a:off x="6012160" y="3742168"/>
              <a:ext cx="1044000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4" name="角丸四角形 53"/>
            <p:cNvSpPr/>
            <p:nvPr/>
          </p:nvSpPr>
          <p:spPr>
            <a:xfrm>
              <a:off x="5750779" y="4055536"/>
              <a:ext cx="1548000" cy="180000"/>
            </a:xfrm>
            <a:prstGeom prst="roundRect">
              <a:avLst>
                <a:gd name="adj" fmla="val 50000"/>
              </a:avLst>
            </a:prstGeom>
            <a:solidFill>
              <a:srgbClr val="47C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巧みな動きを高める運動</a:t>
              </a:r>
              <a:endParaRPr kumimoji="1" lang="ja-JP" altLang="en-US" sz="2000" dirty="0"/>
            </a:p>
          </p:txBody>
        </p:sp>
        <p:sp>
          <p:nvSpPr>
            <p:cNvPr id="55" name="楕円 54"/>
            <p:cNvSpPr/>
            <p:nvPr/>
          </p:nvSpPr>
          <p:spPr>
            <a:xfrm>
              <a:off x="5688860" y="4005096"/>
              <a:ext cx="288000" cy="288000"/>
            </a:xfrm>
            <a:prstGeom prst="ellipse">
              <a:avLst/>
            </a:prstGeom>
            <a:solidFill>
              <a:srgbClr val="47CFF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巧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7" name="グループ化 26"/>
          <p:cNvGrpSpPr/>
          <p:nvPr/>
        </p:nvGrpSpPr>
        <p:grpSpPr>
          <a:xfrm>
            <a:off x="3106620" y="3313001"/>
            <a:ext cx="2790207" cy="1842320"/>
            <a:chOff x="3509985" y="3565927"/>
            <a:chExt cx="2790207" cy="1842320"/>
          </a:xfrm>
        </p:grpSpPr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4311598" y="3565927"/>
              <a:ext cx="84368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縄跳び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4409986" y="4441222"/>
              <a:ext cx="18755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自分で決めた一定の時間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や回数を続けて跳びましょう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509985" y="4155948"/>
              <a:ext cx="754302" cy="1229232"/>
            </a:xfrm>
            <a:prstGeom prst="rect">
              <a:avLst/>
            </a:prstGeom>
          </p:spPr>
        </p:pic>
        <p:sp>
          <p:nvSpPr>
            <p:cNvPr id="49" name="角丸四角形 48"/>
            <p:cNvSpPr/>
            <p:nvPr/>
          </p:nvSpPr>
          <p:spPr>
            <a:xfrm>
              <a:off x="4184652" y="3883981"/>
              <a:ext cx="1044000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56" name="角丸四角形 55"/>
            <p:cNvSpPr/>
            <p:nvPr/>
          </p:nvSpPr>
          <p:spPr>
            <a:xfrm>
              <a:off x="4241105" y="4243083"/>
              <a:ext cx="1944000" cy="180000"/>
            </a:xfrm>
            <a:prstGeom prst="roundRect">
              <a:avLst>
                <a:gd name="adj" fmla="val 50000"/>
              </a:avLst>
            </a:prstGeom>
            <a:solidFill>
              <a:srgbClr val="FF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動きを持続する能力を高める運動</a:t>
              </a:r>
              <a:endParaRPr kumimoji="1" lang="ja-JP" altLang="en-US" sz="2000" dirty="0"/>
            </a:p>
          </p:txBody>
        </p:sp>
        <p:sp>
          <p:nvSpPr>
            <p:cNvPr id="60" name="楕円 59"/>
            <p:cNvSpPr/>
            <p:nvPr/>
          </p:nvSpPr>
          <p:spPr>
            <a:xfrm>
              <a:off x="4179186" y="4192643"/>
              <a:ext cx="288000" cy="288000"/>
            </a:xfrm>
            <a:prstGeom prst="ellipse">
              <a:avLst/>
            </a:prstGeom>
            <a:solidFill>
              <a:srgbClr val="FF99F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持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3" name="角丸四角形 62"/>
            <p:cNvSpPr/>
            <p:nvPr/>
          </p:nvSpPr>
          <p:spPr>
            <a:xfrm>
              <a:off x="4260289" y="4824643"/>
              <a:ext cx="1548000" cy="180000"/>
            </a:xfrm>
            <a:prstGeom prst="roundRect">
              <a:avLst>
                <a:gd name="adj" fmla="val 50000"/>
              </a:avLst>
            </a:prstGeom>
            <a:solidFill>
              <a:srgbClr val="47C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巧みな動きを高める運動</a:t>
              </a:r>
              <a:endParaRPr kumimoji="1" lang="ja-JP" altLang="en-US" sz="2000" dirty="0"/>
            </a:p>
          </p:txBody>
        </p:sp>
        <p:sp>
          <p:nvSpPr>
            <p:cNvPr id="65" name="楕円 64"/>
            <p:cNvSpPr/>
            <p:nvPr/>
          </p:nvSpPr>
          <p:spPr>
            <a:xfrm>
              <a:off x="4216300" y="4774203"/>
              <a:ext cx="288000" cy="288000"/>
            </a:xfrm>
            <a:prstGeom prst="ellipse">
              <a:avLst/>
            </a:prstGeom>
            <a:solidFill>
              <a:srgbClr val="47CFF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巧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1" name="テキスト ボックス 70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4424671" y="5038915"/>
              <a:ext cx="18755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素早く跳んだり、いろいろな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跳び方に挑戦したりしましょう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2180041" y="1269958"/>
            <a:ext cx="2639663" cy="2110144"/>
            <a:chOff x="2148361" y="1526396"/>
            <a:chExt cx="2639663" cy="2110144"/>
          </a:xfrm>
        </p:grpSpPr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148361" y="1526396"/>
              <a:ext cx="263966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ウォーキング、ジョギング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2694335" y="3267208"/>
              <a:ext cx="17093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自分の体力に応じたペースを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維持して行いましょう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6" name="角丸四角形 45"/>
            <p:cNvSpPr/>
            <p:nvPr/>
          </p:nvSpPr>
          <p:spPr>
            <a:xfrm>
              <a:off x="2299134" y="1834916"/>
              <a:ext cx="1044000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7" name="角丸四角形 46"/>
            <p:cNvSpPr/>
            <p:nvPr/>
          </p:nvSpPr>
          <p:spPr>
            <a:xfrm>
              <a:off x="3548830" y="1838163"/>
              <a:ext cx="1044000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角丸四角形 44"/>
            <p:cNvSpPr/>
            <p:nvPr/>
          </p:nvSpPr>
          <p:spPr>
            <a:xfrm>
              <a:off x="2617092" y="2181191"/>
              <a:ext cx="1944000" cy="180000"/>
            </a:xfrm>
            <a:prstGeom prst="roundRect">
              <a:avLst>
                <a:gd name="adj" fmla="val 50000"/>
              </a:avLst>
            </a:prstGeom>
            <a:solidFill>
              <a:srgbClr val="FF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動きを持続する能力を高める運動</a:t>
              </a:r>
              <a:endParaRPr kumimoji="1" lang="ja-JP" altLang="en-US" sz="2000" dirty="0"/>
            </a:p>
          </p:txBody>
        </p:sp>
        <p:pic>
          <p:nvPicPr>
            <p:cNvPr id="3" name="図 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8366" y="2384171"/>
              <a:ext cx="483474" cy="908147"/>
            </a:xfrm>
            <a:prstGeom prst="rect">
              <a:avLst/>
            </a:prstGeom>
          </p:spPr>
        </p:pic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95127" y="2388707"/>
              <a:ext cx="538300" cy="899075"/>
            </a:xfrm>
            <a:prstGeom prst="rect">
              <a:avLst/>
            </a:prstGeom>
          </p:spPr>
        </p:pic>
        <p:sp>
          <p:nvSpPr>
            <p:cNvPr id="53" name="楕円 52"/>
            <p:cNvSpPr/>
            <p:nvPr/>
          </p:nvSpPr>
          <p:spPr>
            <a:xfrm>
              <a:off x="2555173" y="2130751"/>
              <a:ext cx="288000" cy="288000"/>
            </a:xfrm>
            <a:prstGeom prst="ellipse">
              <a:avLst/>
            </a:prstGeom>
            <a:solidFill>
              <a:srgbClr val="FF99F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持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144767" y="3348033"/>
            <a:ext cx="3154421" cy="1777590"/>
            <a:chOff x="88454" y="3591434"/>
            <a:chExt cx="3154421" cy="1777590"/>
          </a:xfrm>
        </p:grpSpPr>
        <p:sp>
          <p:nvSpPr>
            <p:cNvPr id="87" name="テキスト ボックス 86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123093" y="3591434"/>
              <a:ext cx="309044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腕立て伏せ、上体起こしなど</a:t>
              </a:r>
              <a:endParaRPr lang="en-US" altLang="ja-JP" sz="1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89" name="テキスト ボックス 88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88454" y="4999692"/>
              <a:ext cx="31544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自分の体重等を利用して、腕や脚の屈伸をしたり、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9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上げ下ろしをしたり、同じ姿勢を維持したりしましょう</a:t>
              </a:r>
              <a:endParaRPr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11" name="図 10"/>
            <p:cNvPicPr>
              <a:picLocks noChangeAspect="1"/>
            </p:cNvPicPr>
            <p:nvPr/>
          </p:nvPicPr>
          <p:blipFill rotWithShape="1"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658" t="2145" r="4722" b="-1"/>
            <a:stretch/>
          </p:blipFill>
          <p:spPr>
            <a:xfrm>
              <a:off x="1373733" y="4252554"/>
              <a:ext cx="533971" cy="697711"/>
            </a:xfrm>
            <a:prstGeom prst="rect">
              <a:avLst/>
            </a:prstGeom>
          </p:spPr>
        </p:pic>
        <p:pic>
          <p:nvPicPr>
            <p:cNvPr id="5" name="図 4"/>
            <p:cNvPicPr>
              <a:picLocks noChangeAspect="1"/>
            </p:cNvPicPr>
            <p:nvPr/>
          </p:nvPicPr>
          <p:blipFill rotWithShape="1">
            <a:blip r:embed="rId10"/>
            <a:srcRect l="14823" r="10708" b="7892"/>
            <a:stretch/>
          </p:blipFill>
          <p:spPr>
            <a:xfrm>
              <a:off x="150907" y="4230613"/>
              <a:ext cx="604669" cy="727003"/>
            </a:xfrm>
            <a:prstGeom prst="rect">
              <a:avLst/>
            </a:prstGeom>
          </p:spPr>
        </p:pic>
        <p:sp>
          <p:nvSpPr>
            <p:cNvPr id="48" name="角丸四角形 47"/>
            <p:cNvSpPr/>
            <p:nvPr/>
          </p:nvSpPr>
          <p:spPr>
            <a:xfrm>
              <a:off x="179512" y="3923337"/>
              <a:ext cx="1044000" cy="252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～</a:t>
              </a: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pic>
          <p:nvPicPr>
            <p:cNvPr id="6" name="図 5"/>
            <p:cNvPicPr>
              <a:picLocks noChangeAspect="1"/>
            </p:cNvPicPr>
            <p:nvPr/>
          </p:nvPicPr>
          <p:blipFill rotWithShape="1">
            <a:blip r:embed="rId11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10563"/>
            <a:stretch/>
          </p:blipFill>
          <p:spPr>
            <a:xfrm>
              <a:off x="808069" y="4267019"/>
              <a:ext cx="504521" cy="621847"/>
            </a:xfrm>
            <a:prstGeom prst="rect">
              <a:avLst/>
            </a:prstGeom>
          </p:spPr>
        </p:pic>
        <p:sp>
          <p:nvSpPr>
            <p:cNvPr id="68" name="角丸四角形 67"/>
            <p:cNvSpPr/>
            <p:nvPr/>
          </p:nvSpPr>
          <p:spPr>
            <a:xfrm>
              <a:off x="1364727" y="3955840"/>
              <a:ext cx="1548000" cy="180000"/>
            </a:xfrm>
            <a:prstGeom prst="roundRect">
              <a:avLst>
                <a:gd name="adj" fmla="val 50000"/>
              </a:avLst>
            </a:prstGeom>
            <a:solidFill>
              <a:srgbClr val="CC9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ja-JP" altLang="en-US" sz="9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 力強い動きを高める運動</a:t>
              </a:r>
              <a:endParaRPr kumimoji="1" lang="ja-JP" altLang="en-US" sz="2000" dirty="0"/>
            </a:p>
          </p:txBody>
        </p:sp>
        <p:sp>
          <p:nvSpPr>
            <p:cNvPr id="69" name="楕円 68"/>
            <p:cNvSpPr/>
            <p:nvPr/>
          </p:nvSpPr>
          <p:spPr>
            <a:xfrm>
              <a:off x="1302808" y="3905400"/>
              <a:ext cx="288000" cy="288000"/>
            </a:xfrm>
            <a:prstGeom prst="ellipse">
              <a:avLst/>
            </a:prstGeom>
            <a:solidFill>
              <a:srgbClr val="CC99FF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力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2" name="図 11"/>
            <p:cNvPicPr>
              <a:picLocks noChangeAspect="1"/>
            </p:cNvPicPr>
            <p:nvPr/>
          </p:nvPicPr>
          <p:blipFill rotWithShape="1">
            <a:blip r:embed="rId12">
              <a:clrChange>
                <a:clrFrom>
                  <a:srgbClr val="FFFEFF"/>
                </a:clrFrom>
                <a:clrTo>
                  <a:srgbClr val="FFFEFF">
                    <a:alpha val="0"/>
                  </a:srgbClr>
                </a:clrTo>
              </a:clrChange>
            </a:blip>
            <a:srcRect l="2561" t="5886" r="7347"/>
            <a:stretch/>
          </p:blipFill>
          <p:spPr>
            <a:xfrm>
              <a:off x="1976276" y="4657817"/>
              <a:ext cx="867532" cy="324000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489" y="4162319"/>
              <a:ext cx="720000" cy="577426"/>
            </a:xfrm>
            <a:prstGeom prst="rect">
              <a:avLst/>
            </a:prstGeom>
          </p:spPr>
        </p:pic>
      </p:grpSp>
      <p:grpSp>
        <p:nvGrpSpPr>
          <p:cNvPr id="18" name="グループ化 17"/>
          <p:cNvGrpSpPr/>
          <p:nvPr/>
        </p:nvGrpSpPr>
        <p:grpSpPr>
          <a:xfrm>
            <a:off x="5204376" y="1303673"/>
            <a:ext cx="3627107" cy="1917445"/>
            <a:chOff x="5148063" y="1376932"/>
            <a:chExt cx="3627107" cy="1917445"/>
          </a:xfrm>
        </p:grpSpPr>
        <p:grpSp>
          <p:nvGrpSpPr>
            <p:cNvPr id="29" name="グループ化 28"/>
            <p:cNvGrpSpPr/>
            <p:nvPr/>
          </p:nvGrpSpPr>
          <p:grpSpPr>
            <a:xfrm>
              <a:off x="5148063" y="1376932"/>
              <a:ext cx="3627107" cy="1917445"/>
              <a:chOff x="5148063" y="1484784"/>
              <a:chExt cx="3627107" cy="1917445"/>
            </a:xfrm>
          </p:grpSpPr>
          <p:pic>
            <p:nvPicPr>
              <p:cNvPr id="22" name="図 21"/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5253" y="2108042"/>
                <a:ext cx="921062" cy="1156522"/>
              </a:xfrm>
              <a:prstGeom prst="rect">
                <a:avLst/>
              </a:prstGeom>
            </p:spPr>
          </p:pic>
          <p:pic>
            <p:nvPicPr>
              <p:cNvPr id="20" name="図 19"/>
              <p:cNvPicPr>
                <a:picLocks noChangeAspect="1"/>
              </p:cNvPicPr>
              <p:nvPr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48064" y="2308590"/>
                <a:ext cx="996680" cy="1058120"/>
              </a:xfrm>
              <a:prstGeom prst="rect">
                <a:avLst/>
              </a:prstGeom>
            </p:spPr>
          </p:pic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447BD947-84F5-4E41-8E12-570880D1CE75}"/>
                  </a:ext>
                </a:extLst>
              </p:cNvPr>
              <p:cNvSpPr txBox="1"/>
              <p:nvPr/>
            </p:nvSpPr>
            <p:spPr>
              <a:xfrm>
                <a:off x="5148063" y="1484784"/>
                <a:ext cx="362710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600" b="1" u="heavy" dirty="0">
                    <a:solidFill>
                      <a:srgbClr val="0070C0"/>
                    </a:solidFill>
                    <a:uFill>
                      <a:solidFill>
                        <a:srgbClr val="0070C0"/>
                      </a:solidFill>
                    </a:uFill>
                  </a:rPr>
                  <a:t>連続ジャンプ、サイドステップなど</a:t>
                </a:r>
                <a:endParaRPr lang="en-US" altLang="ja-JP" sz="16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endParaRPr>
              </a:p>
            </p:txBody>
          </p:sp>
          <p:sp>
            <p:nvSpPr>
              <p:cNvPr id="72" name="角丸四角形 71"/>
              <p:cNvSpPr/>
              <p:nvPr/>
            </p:nvSpPr>
            <p:spPr>
              <a:xfrm>
                <a:off x="5298890" y="1792386"/>
                <a:ext cx="1044000" cy="252000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>
                  <a:spcBef>
                    <a:spcPts val="200"/>
                  </a:spcBef>
                </a:pPr>
                <a:r>
                  <a:rPr kumimoji="1" lang="ja-JP" altLang="en-US" sz="12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５～</a:t>
                </a:r>
                <a:r>
                  <a:rPr lang="en-US" altLang="ja-JP" sz="12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15</a:t>
                </a:r>
                <a:r>
                  <a:rPr kumimoji="1" lang="ja-JP" altLang="en-US" sz="12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分</a:t>
                </a:r>
                <a:endParaRPr kumimoji="1"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73" name="角丸四角形 72"/>
              <p:cNvSpPr/>
              <p:nvPr/>
            </p:nvSpPr>
            <p:spPr>
              <a:xfrm>
                <a:off x="6494102" y="1817465"/>
                <a:ext cx="1548000" cy="180000"/>
              </a:xfrm>
              <a:prstGeom prst="roundRect">
                <a:avLst>
                  <a:gd name="adj" fmla="val 50000"/>
                </a:avLst>
              </a:prstGeom>
              <a:solidFill>
                <a:srgbClr val="47C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9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　　巧みな動きを高める運動</a:t>
                </a:r>
                <a:endParaRPr kumimoji="1" lang="ja-JP" altLang="en-US" sz="2000" dirty="0"/>
              </a:p>
            </p:txBody>
          </p:sp>
          <p:sp>
            <p:nvSpPr>
              <p:cNvPr id="74" name="楕円 73"/>
              <p:cNvSpPr/>
              <p:nvPr/>
            </p:nvSpPr>
            <p:spPr>
              <a:xfrm>
                <a:off x="6432183" y="1767025"/>
                <a:ext cx="288000" cy="288000"/>
              </a:xfrm>
              <a:prstGeom prst="ellipse">
                <a:avLst/>
              </a:prstGeom>
              <a:solidFill>
                <a:srgbClr val="47CFFF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巧</a:t>
                </a:r>
                <a:endPara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75" name="テキスト ボックス 74">
                <a:extLst>
                  <a:ext uri="{FF2B5EF4-FFF2-40B4-BE49-F238E27FC236}">
                    <a16:creationId xmlns:a16="http://schemas.microsoft.com/office/drawing/2014/main" id="{30A39F60-8BEC-4CCE-9B4E-CF7096534244}"/>
                  </a:ext>
                </a:extLst>
              </p:cNvPr>
              <p:cNvSpPr txBox="1"/>
              <p:nvPr/>
            </p:nvSpPr>
            <p:spPr>
              <a:xfrm>
                <a:off x="6899830" y="2894398"/>
                <a:ext cx="1849970" cy="5078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ja-JP" sz="9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片足や両足での連続跳びや</a:t>
                </a:r>
                <a:endPara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ja-JP" sz="9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左右への移動を</a:t>
                </a:r>
                <a:r>
                  <a:rPr lang="ja-JP" altLang="en-US" sz="9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、</a:t>
                </a:r>
                <a:r>
                  <a:rPr lang="ja-JP" altLang="ja-JP" sz="9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リズミカルに行ったり</a:t>
                </a:r>
                <a:endParaRPr lang="en-US" altLang="ja-JP" sz="9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  <a:p>
                <a:r>
                  <a:rPr lang="ja-JP" altLang="ja-JP" sz="9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素早く行ったりしましょう</a:t>
                </a:r>
                <a:endParaRPr lang="en-US" altLang="ja-JP" sz="20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pic>
          <p:nvPicPr>
            <p:cNvPr id="17" name="図 16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7148411" y="1970245"/>
              <a:ext cx="1095007" cy="79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118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95C1D746-C760-4589-82BE-8FE765898548}"/>
              </a:ext>
            </a:extLst>
          </p:cNvPr>
          <p:cNvSpPr/>
          <p:nvPr/>
        </p:nvSpPr>
        <p:spPr>
          <a:xfrm>
            <a:off x="0" y="1"/>
            <a:ext cx="9144000" cy="64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0B8BB671-1197-481C-A6BC-6E30BEB7119A}"/>
              </a:ext>
            </a:extLst>
          </p:cNvPr>
          <p:cNvSpPr txBox="1"/>
          <p:nvPr/>
        </p:nvSpPr>
        <p:spPr>
          <a:xfrm>
            <a:off x="683568" y="116632"/>
            <a:ext cx="814615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屋外でのいろいろな運動の組合せ方の例（</a:t>
            </a:r>
            <a:r>
              <a:rPr lang="ja-JP" altLang="en-US" sz="2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中高</a:t>
            </a:r>
            <a:r>
              <a:rPr kumimoji="1" lang="ja-JP" altLang="en-US" sz="27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生）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620939" y="6346615"/>
            <a:ext cx="8188411" cy="530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この他にも、一人や少人数で安全に行うことができるもので、自分にできる運動があれば、組み合わせてみましょう。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鉄棒運動、壁倒立、短距離走、バット・ラケット・竹刀の素振り、一人でできるダンス　など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3" name="角丸四角形 122"/>
          <p:cNvSpPr/>
          <p:nvPr/>
        </p:nvSpPr>
        <p:spPr>
          <a:xfrm>
            <a:off x="183064" y="5000635"/>
            <a:ext cx="8831660" cy="1296000"/>
          </a:xfrm>
          <a:prstGeom prst="roundRect">
            <a:avLst/>
          </a:prstGeom>
          <a:noFill/>
          <a:ln w="57150">
            <a:solidFill>
              <a:srgbClr val="76B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179511" y="5069934"/>
            <a:ext cx="45944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例４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校庭や運動場などで運動する場合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8" name="グループ化 7"/>
          <p:cNvGrpSpPr/>
          <p:nvPr/>
        </p:nvGrpSpPr>
        <p:grpSpPr>
          <a:xfrm>
            <a:off x="88454" y="2178713"/>
            <a:ext cx="8892533" cy="1296000"/>
            <a:chOff x="110240" y="3599501"/>
            <a:chExt cx="8892533" cy="1296000"/>
          </a:xfrm>
        </p:grpSpPr>
        <p:sp>
          <p:nvSpPr>
            <p:cNvPr id="122" name="角丸四角形 121"/>
            <p:cNvSpPr/>
            <p:nvPr/>
          </p:nvSpPr>
          <p:spPr>
            <a:xfrm>
              <a:off x="171113" y="3599501"/>
              <a:ext cx="8831660" cy="1296000"/>
            </a:xfrm>
            <a:prstGeom prst="roundRect">
              <a:avLst/>
            </a:prstGeom>
            <a:noFill/>
            <a:ln w="57150">
              <a:solidFill>
                <a:srgbClr val="76B53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110240" y="3657577"/>
              <a:ext cx="40359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【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例２</a:t>
              </a:r>
              <a:r>
                <a:rPr lang="en-US" altLang="ja-JP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】</a:t>
              </a:r>
              <a:r>
                <a:rPr lang="ja-JP" altLang="en-US" sz="12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家庭や近くの公園で運動する場合</a:t>
              </a:r>
              <a:endPara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21" name="角丸四角形 120"/>
          <p:cNvSpPr/>
          <p:nvPr/>
        </p:nvSpPr>
        <p:spPr>
          <a:xfrm>
            <a:off x="154773" y="3588018"/>
            <a:ext cx="8831660" cy="1296000"/>
          </a:xfrm>
          <a:prstGeom prst="roundRect">
            <a:avLst/>
          </a:prstGeom>
          <a:noFill/>
          <a:ln w="57150">
            <a:solidFill>
              <a:srgbClr val="76B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117029" y="3646653"/>
            <a:ext cx="42637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例３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校庭や運動場などで運動する場合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25" name="グループ化 24"/>
          <p:cNvGrpSpPr/>
          <p:nvPr/>
        </p:nvGrpSpPr>
        <p:grpSpPr>
          <a:xfrm>
            <a:off x="2555776" y="3848594"/>
            <a:ext cx="1662079" cy="986485"/>
            <a:chOff x="2221508" y="3905744"/>
            <a:chExt cx="1662079" cy="986485"/>
          </a:xfrm>
        </p:grpSpPr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2768209" y="4430564"/>
              <a:ext cx="11153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自己の体力に応じた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ペースを維持して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7" name="角丸四角形 136"/>
            <p:cNvSpPr/>
            <p:nvPr/>
          </p:nvSpPr>
          <p:spPr>
            <a:xfrm>
              <a:off x="3140026" y="4183040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38" name="テキスト ボックス 137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221508" y="3905744"/>
              <a:ext cx="15135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②ジョギング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84" name="楕円 183"/>
            <p:cNvSpPr/>
            <p:nvPr/>
          </p:nvSpPr>
          <p:spPr>
            <a:xfrm>
              <a:off x="2814664" y="4190250"/>
              <a:ext cx="252000" cy="252000"/>
            </a:xfrm>
            <a:prstGeom prst="ellipse">
              <a:avLst/>
            </a:prstGeom>
            <a:solidFill>
              <a:srgbClr val="FF99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持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18" name="図 11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0227" y="4165644"/>
              <a:ext cx="431083" cy="720000"/>
            </a:xfrm>
            <a:prstGeom prst="rect">
              <a:avLst/>
            </a:prstGeom>
          </p:spPr>
        </p:pic>
      </p:grpSp>
      <p:grpSp>
        <p:nvGrpSpPr>
          <p:cNvPr id="28" name="グループ化 27"/>
          <p:cNvGrpSpPr/>
          <p:nvPr/>
        </p:nvGrpSpPr>
        <p:grpSpPr>
          <a:xfrm>
            <a:off x="4283968" y="3659744"/>
            <a:ext cx="1812241" cy="1202284"/>
            <a:chOff x="4159002" y="3673599"/>
            <a:chExt cx="1812241" cy="1202284"/>
          </a:xfrm>
        </p:grpSpPr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4159002" y="3673599"/>
              <a:ext cx="9237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③球  技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40" name="角丸四角形 139"/>
            <p:cNvSpPr/>
            <p:nvPr/>
          </p:nvSpPr>
          <p:spPr>
            <a:xfrm>
              <a:off x="5069548" y="3727476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20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98" name="テキスト ボックス 97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5115295" y="4285165"/>
              <a:ext cx="8559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相手と十分な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間隔をあけて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ラリーなどを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2" name="楕円 181"/>
            <p:cNvSpPr/>
            <p:nvPr/>
          </p:nvSpPr>
          <p:spPr>
            <a:xfrm>
              <a:off x="5184096" y="4011961"/>
              <a:ext cx="252000" cy="252000"/>
            </a:xfrm>
            <a:prstGeom prst="ellipse">
              <a:avLst/>
            </a:prstGeom>
            <a:solidFill>
              <a:srgbClr val="47CF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巧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31" name="図 13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1485" y="3939883"/>
              <a:ext cx="936000" cy="936000"/>
            </a:xfrm>
            <a:prstGeom prst="rect">
              <a:avLst/>
            </a:prstGeom>
          </p:spPr>
        </p:pic>
      </p:grpSp>
      <p:sp>
        <p:nvSpPr>
          <p:cNvPr id="113" name="テキスト ボックス 112">
            <a:extLst>
              <a:ext uri="{FF2B5EF4-FFF2-40B4-BE49-F238E27FC236}">
                <a16:creationId xmlns:a16="http://schemas.microsoft.com/office/drawing/2014/main" id="{447BD947-84F5-4E41-8E12-570880D1CE75}"/>
              </a:ext>
            </a:extLst>
          </p:cNvPr>
          <p:cNvSpPr txBox="1"/>
          <p:nvPr/>
        </p:nvSpPr>
        <p:spPr>
          <a:xfrm>
            <a:off x="104020" y="822988"/>
            <a:ext cx="40359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例１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家庭や近くの公園で運動する場合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7" name="角丸四角形 116"/>
          <p:cNvSpPr/>
          <p:nvPr/>
        </p:nvSpPr>
        <p:spPr>
          <a:xfrm>
            <a:off x="163822" y="764848"/>
            <a:ext cx="8831660" cy="1296000"/>
          </a:xfrm>
          <a:prstGeom prst="roundRect">
            <a:avLst/>
          </a:prstGeom>
          <a:noFill/>
          <a:ln w="57150">
            <a:solidFill>
              <a:srgbClr val="76B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8" name="グループ化 17"/>
          <p:cNvGrpSpPr/>
          <p:nvPr/>
        </p:nvGrpSpPr>
        <p:grpSpPr>
          <a:xfrm>
            <a:off x="4355976" y="927030"/>
            <a:ext cx="1767666" cy="1096051"/>
            <a:chOff x="4427984" y="908720"/>
            <a:chExt cx="1767666" cy="1096051"/>
          </a:xfrm>
        </p:grpSpPr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506685" y="1169411"/>
              <a:ext cx="512607" cy="835360"/>
            </a:xfrm>
            <a:prstGeom prst="rect">
              <a:avLst/>
            </a:prstGeom>
          </p:spPr>
        </p:pic>
        <p:sp>
          <p:nvSpPr>
            <p:cNvPr id="104" name="テキスト ボックス 10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4427984" y="908720"/>
              <a:ext cx="900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③縄跳び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15" name="角丸四角形 114"/>
            <p:cNvSpPr/>
            <p:nvPr/>
          </p:nvSpPr>
          <p:spPr>
            <a:xfrm>
              <a:off x="5321796" y="933103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4971650" y="1508148"/>
              <a:ext cx="12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素早く跳んだり、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いろいろな跳び方に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挑戦したりしましょう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8" name="楕円 177"/>
            <p:cNvSpPr/>
            <p:nvPr/>
          </p:nvSpPr>
          <p:spPr>
            <a:xfrm>
              <a:off x="5144469" y="1221204"/>
              <a:ext cx="252000" cy="252000"/>
            </a:xfrm>
            <a:prstGeom prst="ellipse">
              <a:avLst/>
            </a:prstGeom>
            <a:solidFill>
              <a:srgbClr val="47CF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巧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6174089" y="908731"/>
            <a:ext cx="2556000" cy="1022959"/>
            <a:chOff x="6265106" y="908731"/>
            <a:chExt cx="2556000" cy="1022959"/>
          </a:xfrm>
        </p:grpSpPr>
        <p:pic>
          <p:nvPicPr>
            <p:cNvPr id="5" name="図 4"/>
            <p:cNvPicPr>
              <a:picLocks noChangeAspect="1"/>
            </p:cNvPicPr>
            <p:nvPr/>
          </p:nvPicPr>
          <p:blipFill rotWithShape="1">
            <a:blip r:embed="rId6"/>
            <a:srcRect l="14823" r="10708" b="7892"/>
            <a:stretch/>
          </p:blipFill>
          <p:spPr>
            <a:xfrm>
              <a:off x="6968834" y="1272495"/>
              <a:ext cx="509018" cy="612000"/>
            </a:xfrm>
            <a:prstGeom prst="rect">
              <a:avLst/>
            </a:prstGeom>
          </p:spPr>
        </p:pic>
        <p:pic>
          <p:nvPicPr>
            <p:cNvPr id="6" name="図 5"/>
            <p:cNvPicPr>
              <a:picLocks noChangeAspect="1"/>
            </p:cNvPicPr>
            <p:nvPr/>
          </p:nvPicPr>
          <p:blipFill rotWithShape="1">
            <a:blip r:embed="rId7"/>
            <a:srcRect l="10563"/>
            <a:stretch/>
          </p:blipFill>
          <p:spPr>
            <a:xfrm>
              <a:off x="6470815" y="1370120"/>
              <a:ext cx="408909" cy="504000"/>
            </a:xfrm>
            <a:prstGeom prst="rect">
              <a:avLst/>
            </a:prstGeom>
          </p:spPr>
        </p:pic>
        <p:sp>
          <p:nvSpPr>
            <p:cNvPr id="101" name="テキスト ボックス 100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6265106" y="908731"/>
              <a:ext cx="2556000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④腕立て伏せ、上体起こし</a:t>
              </a:r>
              <a:endParaRPr lang="en-US" altLang="ja-JP" sz="1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16" name="角丸四角形 115"/>
            <p:cNvSpPr/>
            <p:nvPr/>
          </p:nvSpPr>
          <p:spPr>
            <a:xfrm>
              <a:off x="8028448" y="1204601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07" name="テキスト ボックス 106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7596336" y="1470025"/>
              <a:ext cx="11190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自己の体力に応じて、行う運動や回数を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工夫しましょう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9" name="楕円 178"/>
            <p:cNvSpPr/>
            <p:nvPr/>
          </p:nvSpPr>
          <p:spPr>
            <a:xfrm>
              <a:off x="7687394" y="1187721"/>
              <a:ext cx="252000" cy="252000"/>
            </a:xfrm>
            <a:prstGeom prst="ellipse">
              <a:avLst/>
            </a:prstGeom>
            <a:solidFill>
              <a:srgbClr val="CC99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力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2637309" y="1048588"/>
            <a:ext cx="1513589" cy="1004411"/>
            <a:chOff x="2410339" y="1048588"/>
            <a:chExt cx="1513589" cy="1004411"/>
          </a:xfrm>
        </p:grpSpPr>
        <p:sp>
          <p:nvSpPr>
            <p:cNvPr id="111" name="角丸四角形 110"/>
            <p:cNvSpPr/>
            <p:nvPr/>
          </p:nvSpPr>
          <p:spPr>
            <a:xfrm>
              <a:off x="3283440" y="1320241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14" name="テキスト ボックス 11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410339" y="1048588"/>
              <a:ext cx="15135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②ウォーキング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90" name="テキスト ボックス 89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2864074" y="1591334"/>
              <a:ext cx="10598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公道を利用して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行う際は、安全に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配慮しましょう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6" name="楕円 175"/>
            <p:cNvSpPr/>
            <p:nvPr/>
          </p:nvSpPr>
          <p:spPr>
            <a:xfrm>
              <a:off x="2949724" y="1328853"/>
              <a:ext cx="252000" cy="252000"/>
            </a:xfrm>
            <a:prstGeom prst="ellipse">
              <a:avLst/>
            </a:prstGeom>
            <a:solidFill>
              <a:srgbClr val="FF99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持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49" name="図 14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3768" y="1294436"/>
              <a:ext cx="383309" cy="720000"/>
            </a:xfrm>
            <a:prstGeom prst="rect">
              <a:avLst/>
            </a:prstGeom>
          </p:spPr>
        </p:pic>
      </p:grpSp>
      <p:grpSp>
        <p:nvGrpSpPr>
          <p:cNvPr id="15" name="グループ化 14"/>
          <p:cNvGrpSpPr/>
          <p:nvPr/>
        </p:nvGrpSpPr>
        <p:grpSpPr>
          <a:xfrm>
            <a:off x="395536" y="1053336"/>
            <a:ext cx="2139216" cy="1006798"/>
            <a:chOff x="184706" y="1034286"/>
            <a:chExt cx="2139216" cy="1006798"/>
          </a:xfrm>
        </p:grpSpPr>
        <p:pic>
          <p:nvPicPr>
            <p:cNvPr id="163" name="図 162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87162" y="1351300"/>
              <a:ext cx="1091312" cy="582580"/>
            </a:xfrm>
            <a:prstGeom prst="rect">
              <a:avLst/>
            </a:prstGeom>
          </p:spPr>
        </p:pic>
        <p:sp>
          <p:nvSpPr>
            <p:cNvPr id="164" name="テキスト ボックス 16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184706" y="1034286"/>
              <a:ext cx="1296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①ストレッチ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65" name="角丸四角形 164"/>
            <p:cNvSpPr/>
            <p:nvPr/>
          </p:nvSpPr>
          <p:spPr>
            <a:xfrm>
              <a:off x="1563588" y="1100576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6" name="テキスト ボックス 165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1495922" y="1333198"/>
              <a:ext cx="82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可動範囲を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徐々に広げる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など、無理の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ないように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67" name="楕円 166"/>
            <p:cNvSpPr/>
            <p:nvPr/>
          </p:nvSpPr>
          <p:spPr>
            <a:xfrm>
              <a:off x="1268799" y="1315727"/>
              <a:ext cx="252000" cy="252000"/>
            </a:xfrm>
            <a:prstGeom prst="ellipse">
              <a:avLst/>
            </a:prstGeom>
            <a:solidFill>
              <a:srgbClr val="FFC000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柔</a:t>
              </a:r>
            </a:p>
          </p:txBody>
        </p:sp>
      </p:grpSp>
      <p:grpSp>
        <p:nvGrpSpPr>
          <p:cNvPr id="168" name="グループ化 167"/>
          <p:cNvGrpSpPr/>
          <p:nvPr/>
        </p:nvGrpSpPr>
        <p:grpSpPr>
          <a:xfrm>
            <a:off x="2161828" y="2469165"/>
            <a:ext cx="1533033" cy="1004411"/>
            <a:chOff x="2390895" y="1048588"/>
            <a:chExt cx="1533033" cy="1004411"/>
          </a:xfrm>
        </p:grpSpPr>
        <p:sp>
          <p:nvSpPr>
            <p:cNvPr id="169" name="角丸四角形 168"/>
            <p:cNvSpPr/>
            <p:nvPr/>
          </p:nvSpPr>
          <p:spPr>
            <a:xfrm>
              <a:off x="3283440" y="1320241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0" name="テキスト ボックス 169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390895" y="1048588"/>
              <a:ext cx="15135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②ウォーキング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71" name="テキスト ボックス 170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2864074" y="1591334"/>
              <a:ext cx="10598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公道を利用して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行う際は、安全に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配慮しましょう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72" name="楕円 171"/>
            <p:cNvSpPr/>
            <p:nvPr/>
          </p:nvSpPr>
          <p:spPr>
            <a:xfrm>
              <a:off x="2949724" y="1328853"/>
              <a:ext cx="252000" cy="252000"/>
            </a:xfrm>
            <a:prstGeom prst="ellipse">
              <a:avLst/>
            </a:prstGeom>
            <a:solidFill>
              <a:srgbClr val="FF99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持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73" name="図 17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83768" y="1294436"/>
              <a:ext cx="383309" cy="720000"/>
            </a:xfrm>
            <a:prstGeom prst="rect">
              <a:avLst/>
            </a:prstGeom>
          </p:spPr>
        </p:pic>
      </p:grpSp>
      <p:grpSp>
        <p:nvGrpSpPr>
          <p:cNvPr id="175" name="グループ化 174"/>
          <p:cNvGrpSpPr/>
          <p:nvPr/>
        </p:nvGrpSpPr>
        <p:grpSpPr>
          <a:xfrm>
            <a:off x="179512" y="2473913"/>
            <a:ext cx="2101116" cy="1006798"/>
            <a:chOff x="184706" y="1034286"/>
            <a:chExt cx="2101116" cy="1006798"/>
          </a:xfrm>
        </p:grpSpPr>
        <p:pic>
          <p:nvPicPr>
            <p:cNvPr id="193" name="図 192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87162" y="1351300"/>
              <a:ext cx="1091312" cy="582580"/>
            </a:xfrm>
            <a:prstGeom prst="rect">
              <a:avLst/>
            </a:prstGeom>
          </p:spPr>
        </p:pic>
        <p:sp>
          <p:nvSpPr>
            <p:cNvPr id="194" name="テキスト ボックス 193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184706" y="1034286"/>
              <a:ext cx="1296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①ストレッチ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199" name="角丸四角形 198"/>
            <p:cNvSpPr/>
            <p:nvPr/>
          </p:nvSpPr>
          <p:spPr>
            <a:xfrm>
              <a:off x="1525488" y="1100576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12" name="テキスト ボックス 211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1457822" y="1333198"/>
              <a:ext cx="82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可動範囲を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徐々に広げる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など、無理の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ないように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13" name="楕円 212"/>
            <p:cNvSpPr/>
            <p:nvPr/>
          </p:nvSpPr>
          <p:spPr>
            <a:xfrm>
              <a:off x="1249749" y="1315727"/>
              <a:ext cx="252000" cy="252000"/>
            </a:xfrm>
            <a:prstGeom prst="ellipse">
              <a:avLst/>
            </a:prstGeom>
            <a:solidFill>
              <a:srgbClr val="FFC000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柔</a:t>
              </a:r>
            </a:p>
          </p:txBody>
        </p:sp>
      </p:grpSp>
      <p:grpSp>
        <p:nvGrpSpPr>
          <p:cNvPr id="21" name="グループ化 20"/>
          <p:cNvGrpSpPr/>
          <p:nvPr/>
        </p:nvGrpSpPr>
        <p:grpSpPr>
          <a:xfrm>
            <a:off x="3699520" y="2309639"/>
            <a:ext cx="1441237" cy="1115101"/>
            <a:chOff x="3747145" y="2242964"/>
            <a:chExt cx="1441237" cy="1115101"/>
          </a:xfrm>
        </p:grpSpPr>
        <p:grpSp>
          <p:nvGrpSpPr>
            <p:cNvPr id="214" name="グループ化 213"/>
            <p:cNvGrpSpPr/>
            <p:nvPr/>
          </p:nvGrpSpPr>
          <p:grpSpPr>
            <a:xfrm>
              <a:off x="3747145" y="2242964"/>
              <a:ext cx="1441237" cy="1115101"/>
              <a:chOff x="4427984" y="842045"/>
              <a:chExt cx="1441237" cy="1115101"/>
            </a:xfrm>
          </p:grpSpPr>
          <p:pic>
            <p:nvPicPr>
              <p:cNvPr id="215" name="図 214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501451" y="1121786"/>
                <a:ext cx="512607" cy="835360"/>
              </a:xfrm>
              <a:prstGeom prst="rect">
                <a:avLst/>
              </a:prstGeom>
            </p:spPr>
          </p:pic>
          <p:sp>
            <p:nvSpPr>
              <p:cNvPr id="216" name="テキスト ボックス 215">
                <a:extLst>
                  <a:ext uri="{FF2B5EF4-FFF2-40B4-BE49-F238E27FC236}">
                    <a16:creationId xmlns:a16="http://schemas.microsoft.com/office/drawing/2014/main" id="{447BD947-84F5-4E41-8E12-570880D1CE75}"/>
                  </a:ext>
                </a:extLst>
              </p:cNvPr>
              <p:cNvSpPr txBox="1"/>
              <p:nvPr/>
            </p:nvSpPr>
            <p:spPr>
              <a:xfrm>
                <a:off x="4427984" y="842045"/>
                <a:ext cx="900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400" b="1" u="heavy" dirty="0">
                    <a:solidFill>
                      <a:srgbClr val="0070C0"/>
                    </a:solidFill>
                    <a:uFill>
                      <a:solidFill>
                        <a:srgbClr val="0070C0"/>
                      </a:solidFill>
                    </a:uFill>
                  </a:rPr>
                  <a:t>③縄跳び</a:t>
                </a:r>
                <a:endParaRPr lang="en-US" altLang="ja-JP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endParaRPr>
              </a:p>
            </p:txBody>
          </p:sp>
          <p:sp>
            <p:nvSpPr>
              <p:cNvPr id="217" name="角丸四角形 216"/>
              <p:cNvSpPr/>
              <p:nvPr/>
            </p:nvSpPr>
            <p:spPr>
              <a:xfrm>
                <a:off x="5293221" y="866428"/>
                <a:ext cx="576000" cy="216000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>
                  <a:spcBef>
                    <a:spcPts val="200"/>
                  </a:spcBef>
                </a:pPr>
                <a:r>
                  <a:rPr kumimoji="1" lang="ja-JP" altLang="en-US" sz="12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５分</a:t>
                </a:r>
                <a:endParaRPr kumimoji="1"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230" name="楕円 229"/>
            <p:cNvSpPr/>
            <p:nvPr/>
          </p:nvSpPr>
          <p:spPr>
            <a:xfrm>
              <a:off x="4477526" y="2566650"/>
              <a:ext cx="252000" cy="252000"/>
            </a:xfrm>
            <a:prstGeom prst="ellipse">
              <a:avLst/>
            </a:prstGeom>
            <a:solidFill>
              <a:srgbClr val="FF99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持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6902905" y="2276872"/>
            <a:ext cx="1993767" cy="1199533"/>
            <a:chOff x="6734758" y="2276872"/>
            <a:chExt cx="1993767" cy="1199533"/>
          </a:xfrm>
        </p:grpSpPr>
        <p:grpSp>
          <p:nvGrpSpPr>
            <p:cNvPr id="20" name="グループ化 19"/>
            <p:cNvGrpSpPr/>
            <p:nvPr/>
          </p:nvGrpSpPr>
          <p:grpSpPr>
            <a:xfrm>
              <a:off x="6734758" y="2276872"/>
              <a:ext cx="1865498" cy="1115670"/>
              <a:chOff x="6444208" y="2289282"/>
              <a:chExt cx="1865498" cy="1115670"/>
            </a:xfrm>
          </p:grpSpPr>
          <p:grpSp>
            <p:nvGrpSpPr>
              <p:cNvPr id="220" name="グループ化 219"/>
              <p:cNvGrpSpPr/>
              <p:nvPr/>
            </p:nvGrpSpPr>
            <p:grpSpPr>
              <a:xfrm>
                <a:off x="6444208" y="2289282"/>
                <a:ext cx="1865498" cy="714747"/>
                <a:chOff x="6267374" y="908731"/>
                <a:chExt cx="1865498" cy="714747"/>
              </a:xfrm>
            </p:grpSpPr>
            <p:sp>
              <p:nvSpPr>
                <p:cNvPr id="223" name="テキスト ボックス 222">
                  <a:extLst>
                    <a:ext uri="{FF2B5EF4-FFF2-40B4-BE49-F238E27FC236}">
                      <a16:creationId xmlns:a16="http://schemas.microsoft.com/office/drawing/2014/main" id="{447BD947-84F5-4E41-8E12-570880D1CE75}"/>
                    </a:ext>
                  </a:extLst>
                </p:cNvPr>
                <p:cNvSpPr txBox="1"/>
                <p:nvPr/>
              </p:nvSpPr>
              <p:spPr>
                <a:xfrm>
                  <a:off x="6267374" y="908731"/>
                  <a:ext cx="1573874" cy="49244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ja-JP" altLang="en-US" sz="1300" b="1" u="heavy" dirty="0">
                      <a:solidFill>
                        <a:srgbClr val="0070C0"/>
                      </a:solidFill>
                      <a:uFill>
                        <a:solidFill>
                          <a:srgbClr val="0070C0"/>
                        </a:solidFill>
                      </a:uFill>
                    </a:rPr>
                    <a:t>⑤腕立て伏せ、</a:t>
                  </a:r>
                  <a:endParaRPr lang="en-US" altLang="ja-JP" sz="1300" b="1" u="heavy" dirty="0">
                    <a:solidFill>
                      <a:srgbClr val="0070C0"/>
                    </a:solidFill>
                    <a:uFill>
                      <a:solidFill>
                        <a:srgbClr val="0070C0"/>
                      </a:solidFill>
                    </a:uFill>
                  </a:endParaRPr>
                </a:p>
                <a:p>
                  <a:r>
                    <a:rPr lang="ja-JP" altLang="en-US" sz="1300" b="1" dirty="0">
                      <a:solidFill>
                        <a:srgbClr val="0070C0"/>
                      </a:solidFill>
                      <a:uFill>
                        <a:solidFill>
                          <a:srgbClr val="0070C0"/>
                        </a:solidFill>
                      </a:uFill>
                    </a:rPr>
                    <a:t>　</a:t>
                  </a:r>
                  <a:r>
                    <a:rPr lang="ja-JP" altLang="en-US" sz="1300" b="1" u="heavy" dirty="0">
                      <a:solidFill>
                        <a:srgbClr val="0070C0"/>
                      </a:solidFill>
                      <a:uFill>
                        <a:solidFill>
                          <a:srgbClr val="0070C0"/>
                        </a:solidFill>
                      </a:uFill>
                    </a:rPr>
                    <a:t>上体起こし</a:t>
                  </a:r>
                  <a:endParaRPr lang="en-US" altLang="ja-JP" sz="1300" b="1" u="heavy" dirty="0">
                    <a:solidFill>
                      <a:srgbClr val="0070C0"/>
                    </a:solidFill>
                    <a:uFill>
                      <a:solidFill>
                        <a:srgbClr val="0070C0"/>
                      </a:solidFill>
                    </a:uFill>
                  </a:endParaRPr>
                </a:p>
              </p:txBody>
            </p:sp>
            <p:sp>
              <p:nvSpPr>
                <p:cNvPr id="224" name="角丸四角形 223"/>
                <p:cNvSpPr/>
                <p:nvPr/>
              </p:nvSpPr>
              <p:spPr>
                <a:xfrm>
                  <a:off x="7556872" y="910377"/>
                  <a:ext cx="576000" cy="216000"/>
                </a:xfrm>
                <a:prstGeom prst="roundRect">
                  <a:avLst/>
                </a:prstGeom>
                <a:noFill/>
                <a:ln w="28575"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>
                    <a:spcBef>
                      <a:spcPts val="50"/>
                    </a:spcBef>
                  </a:pPr>
                  <a:r>
                    <a:rPr lang="en-US" altLang="ja-JP" sz="1200" b="1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10</a:t>
                  </a:r>
                  <a:r>
                    <a:rPr kumimoji="1" lang="ja-JP" altLang="en-US" sz="1200" b="1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rPr>
                    <a:t>分</a:t>
                  </a:r>
                  <a:endParaRPr kumimoji="1" lang="en-US" altLang="ja-JP" sz="12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226" name="楕円 225"/>
                <p:cNvSpPr/>
                <p:nvPr/>
              </p:nvSpPr>
              <p:spPr>
                <a:xfrm>
                  <a:off x="7677512" y="1371478"/>
                  <a:ext cx="252000" cy="252000"/>
                </a:xfrm>
                <a:prstGeom prst="ellipse">
                  <a:avLst/>
                </a:prstGeom>
                <a:solidFill>
                  <a:srgbClr val="CC99FF"/>
                </a:solidFill>
                <a:ln w="381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力</a:t>
                  </a:r>
                  <a:endParaRPr kumimoji="1"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  <p:pic>
            <p:nvPicPr>
              <p:cNvPr id="227" name="図 226"/>
              <p:cNvPicPr>
                <a:picLocks noChangeAspect="1"/>
              </p:cNvPicPr>
              <p:nvPr/>
            </p:nvPicPr>
            <p:blipFill>
              <a:blip r:embed="rId10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19192" y="2924977"/>
                <a:ext cx="598487" cy="479975"/>
              </a:xfrm>
              <a:prstGeom prst="rect">
                <a:avLst/>
              </a:prstGeom>
            </p:spPr>
          </p:pic>
          <p:pic>
            <p:nvPicPr>
              <p:cNvPr id="228" name="図 227"/>
              <p:cNvPicPr>
                <a:picLocks noChangeAspect="1"/>
              </p:cNvPicPr>
              <p:nvPr/>
            </p:nvPicPr>
            <p:blipFill rotWithShape="1">
              <a:blip r:embed="rId11">
                <a:clrChange>
                  <a:clrFrom>
                    <a:srgbClr val="FFFEFF"/>
                  </a:clrFrom>
                  <a:clrTo>
                    <a:srgbClr val="FFFEFF">
                      <a:alpha val="0"/>
                    </a:srgbClr>
                  </a:clrTo>
                </a:clrChange>
              </a:blip>
              <a:srcRect l="2561" t="5886" r="7347"/>
              <a:stretch/>
            </p:blipFill>
            <p:spPr>
              <a:xfrm>
                <a:off x="6884613" y="2772825"/>
                <a:ext cx="787173" cy="293988"/>
              </a:xfrm>
              <a:prstGeom prst="rect">
                <a:avLst/>
              </a:prstGeom>
            </p:spPr>
          </p:pic>
        </p:grpSp>
        <p:sp>
          <p:nvSpPr>
            <p:cNvPr id="234" name="テキスト ボックス 233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7465455" y="3014740"/>
              <a:ext cx="1263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自己の体力に応じて、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行う運動や回数を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工夫しましょう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5183614" y="2216477"/>
            <a:ext cx="1850450" cy="1249708"/>
            <a:chOff x="5142049" y="2216477"/>
            <a:chExt cx="1850450" cy="1249708"/>
          </a:xfrm>
        </p:grpSpPr>
        <p:sp>
          <p:nvSpPr>
            <p:cNvPr id="229" name="テキスト ボックス 228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5142049" y="2216477"/>
              <a:ext cx="1725000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④連続ジャンプ、</a:t>
              </a:r>
              <a:endParaRPr lang="en-US" altLang="ja-JP" sz="1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  <a:p>
              <a:r>
                <a:rPr lang="ja-JP" altLang="en-US" sz="1300" b="1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　</a:t>
              </a:r>
              <a:r>
                <a:rPr lang="ja-JP" altLang="en-US" sz="13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サイドステップ</a:t>
              </a:r>
              <a:endParaRPr lang="en-US" altLang="ja-JP" sz="13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232" name="角丸四角形 231"/>
            <p:cNvSpPr/>
            <p:nvPr/>
          </p:nvSpPr>
          <p:spPr>
            <a:xfrm>
              <a:off x="6142520" y="2715980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33" name="楕円 232"/>
            <p:cNvSpPr/>
            <p:nvPr/>
          </p:nvSpPr>
          <p:spPr>
            <a:xfrm>
              <a:off x="5806438" y="2715980"/>
              <a:ext cx="252000" cy="252000"/>
            </a:xfrm>
            <a:prstGeom prst="ellipse">
              <a:avLst/>
            </a:prstGeom>
            <a:solidFill>
              <a:srgbClr val="47CF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巧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5" name="テキスト ボックス 234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5729429" y="3004520"/>
              <a:ext cx="12630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リズミカルに跳んだり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素早く跳んだりしましょう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grpSp>
        <p:nvGrpSpPr>
          <p:cNvPr id="236" name="グループ化 235"/>
          <p:cNvGrpSpPr/>
          <p:nvPr/>
        </p:nvGrpSpPr>
        <p:grpSpPr>
          <a:xfrm>
            <a:off x="344552" y="3890311"/>
            <a:ext cx="2139216" cy="1006798"/>
            <a:chOff x="184706" y="1034286"/>
            <a:chExt cx="2139216" cy="1006798"/>
          </a:xfrm>
        </p:grpSpPr>
        <p:pic>
          <p:nvPicPr>
            <p:cNvPr id="237" name="図 236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87162" y="1351300"/>
              <a:ext cx="1091312" cy="582580"/>
            </a:xfrm>
            <a:prstGeom prst="rect">
              <a:avLst/>
            </a:prstGeom>
          </p:spPr>
        </p:pic>
        <p:sp>
          <p:nvSpPr>
            <p:cNvPr id="238" name="テキスト ボックス 237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184706" y="1034286"/>
              <a:ext cx="1296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①ストレッチ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239" name="角丸四角形 238"/>
            <p:cNvSpPr/>
            <p:nvPr/>
          </p:nvSpPr>
          <p:spPr>
            <a:xfrm>
              <a:off x="1563588" y="1100576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0" name="テキスト ボックス 239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1495922" y="1333198"/>
              <a:ext cx="82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可動範囲を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徐々に広げる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など、無理の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ないように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41" name="楕円 240"/>
            <p:cNvSpPr/>
            <p:nvPr/>
          </p:nvSpPr>
          <p:spPr>
            <a:xfrm>
              <a:off x="1268799" y="1315727"/>
              <a:ext cx="252000" cy="252000"/>
            </a:xfrm>
            <a:prstGeom prst="ellipse">
              <a:avLst/>
            </a:prstGeom>
            <a:solidFill>
              <a:srgbClr val="FFC000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柔</a:t>
              </a:r>
            </a:p>
          </p:txBody>
        </p:sp>
      </p:grpSp>
      <p:grpSp>
        <p:nvGrpSpPr>
          <p:cNvPr id="29" name="グループ化 28"/>
          <p:cNvGrpSpPr/>
          <p:nvPr/>
        </p:nvGrpSpPr>
        <p:grpSpPr>
          <a:xfrm>
            <a:off x="6164564" y="3746526"/>
            <a:ext cx="2556000" cy="1022959"/>
            <a:chOff x="6210967" y="3737001"/>
            <a:chExt cx="2556000" cy="1022959"/>
          </a:xfrm>
        </p:grpSpPr>
        <p:pic>
          <p:nvPicPr>
            <p:cNvPr id="11" name="図 10"/>
            <p:cNvPicPr>
              <a:picLocks noChangeAspect="1"/>
            </p:cNvPicPr>
            <p:nvPr/>
          </p:nvPicPr>
          <p:blipFill rotWithShape="1">
            <a:blip r:embed="rId12"/>
            <a:srcRect l="6658" t="2145" r="4722" b="-1"/>
            <a:stretch/>
          </p:blipFill>
          <p:spPr>
            <a:xfrm>
              <a:off x="6294103" y="4102289"/>
              <a:ext cx="467252" cy="610532"/>
            </a:xfrm>
            <a:prstGeom prst="rect">
              <a:avLst/>
            </a:prstGeom>
          </p:spPr>
        </p:pic>
        <p:grpSp>
          <p:nvGrpSpPr>
            <p:cNvPr id="242" name="グループ化 241"/>
            <p:cNvGrpSpPr/>
            <p:nvPr/>
          </p:nvGrpSpPr>
          <p:grpSpPr>
            <a:xfrm>
              <a:off x="6210967" y="3737001"/>
              <a:ext cx="2556000" cy="1022959"/>
              <a:chOff x="6265106" y="908731"/>
              <a:chExt cx="2556000" cy="1022959"/>
            </a:xfrm>
          </p:grpSpPr>
          <p:sp>
            <p:nvSpPr>
              <p:cNvPr id="253" name="テキスト ボックス 252">
                <a:extLst>
                  <a:ext uri="{FF2B5EF4-FFF2-40B4-BE49-F238E27FC236}">
                    <a16:creationId xmlns:a16="http://schemas.microsoft.com/office/drawing/2014/main" id="{447BD947-84F5-4E41-8E12-570880D1CE75}"/>
                  </a:ext>
                </a:extLst>
              </p:cNvPr>
              <p:cNvSpPr txBox="1"/>
              <p:nvPr/>
            </p:nvSpPr>
            <p:spPr>
              <a:xfrm>
                <a:off x="6265106" y="908731"/>
                <a:ext cx="2556000" cy="2923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300" b="1" u="heavy" dirty="0">
                    <a:solidFill>
                      <a:srgbClr val="0070C0"/>
                    </a:solidFill>
                    <a:uFill>
                      <a:solidFill>
                        <a:srgbClr val="0070C0"/>
                      </a:solidFill>
                    </a:uFill>
                  </a:rPr>
                  <a:t>④腕立て伏せ、上体起こし</a:t>
                </a:r>
                <a:endParaRPr lang="en-US" altLang="ja-JP" sz="13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endParaRPr>
              </a:p>
            </p:txBody>
          </p:sp>
          <p:sp>
            <p:nvSpPr>
              <p:cNvPr id="254" name="角丸四角形 253"/>
              <p:cNvSpPr/>
              <p:nvPr/>
            </p:nvSpPr>
            <p:spPr>
              <a:xfrm>
                <a:off x="8028448" y="1204601"/>
                <a:ext cx="576000" cy="216000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>
                  <a:spcBef>
                    <a:spcPts val="50"/>
                  </a:spcBef>
                </a:pPr>
                <a:r>
                  <a:rPr lang="en-US" altLang="ja-JP" sz="12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10</a:t>
                </a:r>
                <a:r>
                  <a:rPr kumimoji="1" lang="ja-JP" altLang="en-US" sz="12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分</a:t>
                </a:r>
                <a:endParaRPr kumimoji="1"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55" name="テキスト ボックス 254">
                <a:extLst>
                  <a:ext uri="{FF2B5EF4-FFF2-40B4-BE49-F238E27FC236}">
                    <a16:creationId xmlns:a16="http://schemas.microsoft.com/office/drawing/2014/main" id="{30A39F60-8BEC-4CCE-9B4E-CF7096534244}"/>
                  </a:ext>
                </a:extLst>
              </p:cNvPr>
              <p:cNvSpPr txBox="1"/>
              <p:nvPr/>
            </p:nvSpPr>
            <p:spPr>
              <a:xfrm>
                <a:off x="7596336" y="1470025"/>
                <a:ext cx="111905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自己の体力に応じて、行う運動や回数を</a:t>
                </a:r>
                <a:endPara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lang="ja-JP" altLang="en-US" sz="8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工夫しましょう</a:t>
                </a:r>
                <a:endPara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56" name="楕円 255"/>
              <p:cNvSpPr/>
              <p:nvPr/>
            </p:nvSpPr>
            <p:spPr>
              <a:xfrm>
                <a:off x="7687394" y="1187721"/>
                <a:ext cx="252000" cy="252000"/>
              </a:xfrm>
              <a:prstGeom prst="ellipse">
                <a:avLst/>
              </a:prstGeom>
              <a:solidFill>
                <a:srgbClr val="CC99FF"/>
              </a:solidFill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000" dirty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力</a:t>
                </a:r>
                <a:endPara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pic>
          <p:nvPicPr>
            <p:cNvPr id="257" name="図 256"/>
            <p:cNvPicPr>
              <a:picLocks noChangeAspect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02905" y="4265290"/>
              <a:ext cx="598487" cy="479975"/>
            </a:xfrm>
            <a:prstGeom prst="rect">
              <a:avLst/>
            </a:prstGeom>
          </p:spPr>
        </p:pic>
      </p:grpSp>
      <p:grpSp>
        <p:nvGrpSpPr>
          <p:cNvPr id="258" name="グループ化 257"/>
          <p:cNvGrpSpPr/>
          <p:nvPr/>
        </p:nvGrpSpPr>
        <p:grpSpPr>
          <a:xfrm>
            <a:off x="210007" y="5296390"/>
            <a:ext cx="2101116" cy="1006798"/>
            <a:chOff x="184706" y="1034286"/>
            <a:chExt cx="2101116" cy="1006798"/>
          </a:xfrm>
        </p:grpSpPr>
        <p:pic>
          <p:nvPicPr>
            <p:cNvPr id="259" name="図 258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287162" y="1351300"/>
              <a:ext cx="1091312" cy="582580"/>
            </a:xfrm>
            <a:prstGeom prst="rect">
              <a:avLst/>
            </a:prstGeom>
          </p:spPr>
        </p:pic>
        <p:sp>
          <p:nvSpPr>
            <p:cNvPr id="260" name="テキスト ボックス 259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184706" y="1034286"/>
              <a:ext cx="1296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①ストレッチ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261" name="角丸四角形 260"/>
            <p:cNvSpPr/>
            <p:nvPr/>
          </p:nvSpPr>
          <p:spPr>
            <a:xfrm>
              <a:off x="1525488" y="1100576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200"/>
                </a:spcBef>
              </a:pP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５分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2" name="テキスト ボックス 261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1457822" y="1333198"/>
              <a:ext cx="8280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可動範囲を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徐々に広げる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など、無理の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ないように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3" name="楕円 262"/>
            <p:cNvSpPr/>
            <p:nvPr/>
          </p:nvSpPr>
          <p:spPr>
            <a:xfrm>
              <a:off x="1249749" y="1315727"/>
              <a:ext cx="252000" cy="252000"/>
            </a:xfrm>
            <a:prstGeom prst="ellipse">
              <a:avLst/>
            </a:prstGeom>
            <a:solidFill>
              <a:srgbClr val="FFC000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柔</a:t>
              </a:r>
            </a:p>
          </p:txBody>
        </p:sp>
      </p:grpSp>
      <p:grpSp>
        <p:nvGrpSpPr>
          <p:cNvPr id="264" name="グループ化 263"/>
          <p:cNvGrpSpPr/>
          <p:nvPr/>
        </p:nvGrpSpPr>
        <p:grpSpPr>
          <a:xfrm>
            <a:off x="2202686" y="5287145"/>
            <a:ext cx="1662079" cy="986485"/>
            <a:chOff x="2221508" y="3905744"/>
            <a:chExt cx="1662079" cy="986485"/>
          </a:xfrm>
        </p:grpSpPr>
        <p:sp>
          <p:nvSpPr>
            <p:cNvPr id="265" name="テキスト ボックス 264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2768209" y="4430564"/>
              <a:ext cx="11153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自己の体力に応じた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ペースを維持して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6" name="角丸四角形 265"/>
            <p:cNvSpPr/>
            <p:nvPr/>
          </p:nvSpPr>
          <p:spPr>
            <a:xfrm>
              <a:off x="3140026" y="4183040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67" name="テキスト ボックス 266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2221508" y="3905744"/>
              <a:ext cx="15135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②ジョギング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268" name="楕円 267"/>
            <p:cNvSpPr/>
            <p:nvPr/>
          </p:nvSpPr>
          <p:spPr>
            <a:xfrm>
              <a:off x="2814664" y="4190250"/>
              <a:ext cx="252000" cy="252000"/>
            </a:xfrm>
            <a:prstGeom prst="ellipse">
              <a:avLst/>
            </a:prstGeom>
            <a:solidFill>
              <a:srgbClr val="FF99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持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269" name="図 26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0227" y="4165644"/>
              <a:ext cx="431083" cy="720000"/>
            </a:xfrm>
            <a:prstGeom prst="rect">
              <a:avLst/>
            </a:prstGeom>
          </p:spPr>
        </p:pic>
      </p:grpSp>
      <p:grpSp>
        <p:nvGrpSpPr>
          <p:cNvPr id="275" name="グループ化 274"/>
          <p:cNvGrpSpPr/>
          <p:nvPr/>
        </p:nvGrpSpPr>
        <p:grpSpPr>
          <a:xfrm>
            <a:off x="3812169" y="5126749"/>
            <a:ext cx="1756821" cy="1159052"/>
            <a:chOff x="4159002" y="3529583"/>
            <a:chExt cx="1756821" cy="1159052"/>
          </a:xfrm>
        </p:grpSpPr>
        <p:sp>
          <p:nvSpPr>
            <p:cNvPr id="276" name="テキスト ボックス 275">
              <a:extLst>
                <a:ext uri="{FF2B5EF4-FFF2-40B4-BE49-F238E27FC236}">
                  <a16:creationId xmlns:a16="http://schemas.microsoft.com/office/drawing/2014/main" id="{447BD947-84F5-4E41-8E12-570880D1CE75}"/>
                </a:ext>
              </a:extLst>
            </p:cNvPr>
            <p:cNvSpPr txBox="1"/>
            <p:nvPr/>
          </p:nvSpPr>
          <p:spPr>
            <a:xfrm>
              <a:off x="4159002" y="3529583"/>
              <a:ext cx="9237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rPr>
                <a:t>③球  技</a:t>
              </a:r>
              <a:endParaRPr lang="en-US" altLang="ja-JP" sz="1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</a:endParaRPr>
            </a:p>
          </p:txBody>
        </p:sp>
        <p:sp>
          <p:nvSpPr>
            <p:cNvPr id="277" name="角丸四角形 276"/>
            <p:cNvSpPr/>
            <p:nvPr/>
          </p:nvSpPr>
          <p:spPr>
            <a:xfrm>
              <a:off x="5069548" y="3546171"/>
              <a:ext cx="576000" cy="216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>
                <a:spcBef>
                  <a:spcPts val="50"/>
                </a:spcBef>
              </a:pPr>
              <a:r>
                <a:rPr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30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分</a:t>
              </a:r>
              <a:endPara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78" name="テキスト ボックス 277">
              <a:extLst>
                <a:ext uri="{FF2B5EF4-FFF2-40B4-BE49-F238E27FC236}">
                  <a16:creationId xmlns:a16="http://schemas.microsoft.com/office/drawing/2014/main" id="{30A39F60-8BEC-4CCE-9B4E-CF7096534244}"/>
                </a:ext>
              </a:extLst>
            </p:cNvPr>
            <p:cNvSpPr txBox="1"/>
            <p:nvPr/>
          </p:nvSpPr>
          <p:spPr>
            <a:xfrm>
              <a:off x="5059875" y="4103860"/>
              <a:ext cx="8559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相手と十分な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間隔をあけて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ラリーなどを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lang="ja-JP" altLang="en-US" sz="8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行いましょう</a:t>
              </a:r>
              <a:endParaRPr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279" name="楕円 278"/>
            <p:cNvSpPr/>
            <p:nvPr/>
          </p:nvSpPr>
          <p:spPr>
            <a:xfrm>
              <a:off x="5128676" y="3830656"/>
              <a:ext cx="252000" cy="252000"/>
            </a:xfrm>
            <a:prstGeom prst="ellipse">
              <a:avLst/>
            </a:prstGeom>
            <a:solidFill>
              <a:srgbClr val="47CF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巧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280" name="図 279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79919" y="3792727"/>
              <a:ext cx="878621" cy="878621"/>
            </a:xfrm>
            <a:prstGeom prst="rect">
              <a:avLst/>
            </a:prstGeom>
          </p:spPr>
        </p:pic>
      </p:grpSp>
      <p:grpSp>
        <p:nvGrpSpPr>
          <p:cNvPr id="281" name="グループ化 280"/>
          <p:cNvGrpSpPr/>
          <p:nvPr/>
        </p:nvGrpSpPr>
        <p:grpSpPr>
          <a:xfrm>
            <a:off x="5445621" y="5146594"/>
            <a:ext cx="1571108" cy="1115101"/>
            <a:chOff x="3747145" y="2242964"/>
            <a:chExt cx="1571108" cy="1115101"/>
          </a:xfrm>
        </p:grpSpPr>
        <p:grpSp>
          <p:nvGrpSpPr>
            <p:cNvPr id="282" name="グループ化 281"/>
            <p:cNvGrpSpPr/>
            <p:nvPr/>
          </p:nvGrpSpPr>
          <p:grpSpPr>
            <a:xfrm>
              <a:off x="3747145" y="2242964"/>
              <a:ext cx="1571108" cy="1115101"/>
              <a:chOff x="4427984" y="842045"/>
              <a:chExt cx="1571108" cy="1115101"/>
            </a:xfrm>
          </p:grpSpPr>
          <p:pic>
            <p:nvPicPr>
              <p:cNvPr id="284" name="図 283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432176" y="1121786"/>
                <a:ext cx="512607" cy="835360"/>
              </a:xfrm>
              <a:prstGeom prst="rect">
                <a:avLst/>
              </a:prstGeom>
            </p:spPr>
          </p:pic>
          <p:sp>
            <p:nvSpPr>
              <p:cNvPr id="285" name="テキスト ボックス 284">
                <a:extLst>
                  <a:ext uri="{FF2B5EF4-FFF2-40B4-BE49-F238E27FC236}">
                    <a16:creationId xmlns:a16="http://schemas.microsoft.com/office/drawing/2014/main" id="{447BD947-84F5-4E41-8E12-570880D1CE75}"/>
                  </a:ext>
                </a:extLst>
              </p:cNvPr>
              <p:cNvSpPr txBox="1"/>
              <p:nvPr/>
            </p:nvSpPr>
            <p:spPr>
              <a:xfrm>
                <a:off x="4427984" y="842045"/>
                <a:ext cx="9000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400" b="1" u="heavy" dirty="0">
                    <a:solidFill>
                      <a:srgbClr val="0070C0"/>
                    </a:solidFill>
                    <a:uFill>
                      <a:solidFill>
                        <a:srgbClr val="0070C0"/>
                      </a:solidFill>
                    </a:uFill>
                  </a:rPr>
                  <a:t>④縄跳び</a:t>
                </a:r>
                <a:endParaRPr lang="en-US" altLang="ja-JP" sz="1400" b="1" u="heavy" dirty="0">
                  <a:solidFill>
                    <a:srgbClr val="0070C0"/>
                  </a:solidFill>
                  <a:uFill>
                    <a:solidFill>
                      <a:srgbClr val="0070C0"/>
                    </a:solidFill>
                  </a:uFill>
                </a:endParaRPr>
              </a:p>
            </p:txBody>
          </p:sp>
          <p:sp>
            <p:nvSpPr>
              <p:cNvPr id="286" name="角丸四角形 285"/>
              <p:cNvSpPr/>
              <p:nvPr/>
            </p:nvSpPr>
            <p:spPr>
              <a:xfrm>
                <a:off x="5293221" y="866428"/>
                <a:ext cx="576000" cy="216000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>
                  <a:spcBef>
                    <a:spcPts val="200"/>
                  </a:spcBef>
                </a:pPr>
                <a:r>
                  <a:rPr kumimoji="1" lang="ja-JP" altLang="en-US" sz="12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５分</a:t>
                </a:r>
                <a:endParaRPr kumimoji="1" lang="en-US" altLang="ja-JP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87" name="テキスト ボックス 286">
                <a:extLst>
                  <a:ext uri="{FF2B5EF4-FFF2-40B4-BE49-F238E27FC236}">
                    <a16:creationId xmlns:a16="http://schemas.microsoft.com/office/drawing/2014/main" id="{30A39F60-8BEC-4CCE-9B4E-CF7096534244}"/>
                  </a:ext>
                </a:extLst>
              </p:cNvPr>
              <p:cNvSpPr txBox="1"/>
              <p:nvPr/>
            </p:nvSpPr>
            <p:spPr>
              <a:xfrm>
                <a:off x="4897141" y="1441473"/>
                <a:ext cx="110195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時間を決めて</a:t>
                </a:r>
                <a:endPara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lang="ja-JP" altLang="en-US" sz="8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続けて跳びましょう</a:t>
                </a:r>
                <a:endPara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  <p:sp>
          <p:nvSpPr>
            <p:cNvPr id="283" name="楕円 282"/>
            <p:cNvSpPr/>
            <p:nvPr/>
          </p:nvSpPr>
          <p:spPr>
            <a:xfrm>
              <a:off x="4366642" y="2557125"/>
              <a:ext cx="252000" cy="252000"/>
            </a:xfrm>
            <a:prstGeom prst="ellipse">
              <a:avLst/>
            </a:prstGeom>
            <a:solidFill>
              <a:srgbClr val="FF99FF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0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持</a:t>
              </a:r>
              <a:endPara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6931022" y="5096161"/>
            <a:ext cx="1993767" cy="1199533"/>
            <a:chOff x="6931022" y="5096161"/>
            <a:chExt cx="1993767" cy="1199533"/>
          </a:xfrm>
        </p:grpSpPr>
        <p:pic>
          <p:nvPicPr>
            <p:cNvPr id="298" name="図 297"/>
            <p:cNvPicPr>
              <a:picLocks noChangeAspect="1"/>
            </p:cNvPicPr>
            <p:nvPr/>
          </p:nvPicPr>
          <p:blipFill rotWithShape="1">
            <a:blip r:embed="rId7"/>
            <a:srcRect l="10563"/>
            <a:stretch/>
          </p:blipFill>
          <p:spPr>
            <a:xfrm>
              <a:off x="7022728" y="5684258"/>
              <a:ext cx="408909" cy="504000"/>
            </a:xfrm>
            <a:prstGeom prst="rect">
              <a:avLst/>
            </a:prstGeom>
          </p:spPr>
        </p:pic>
        <p:grpSp>
          <p:nvGrpSpPr>
            <p:cNvPr id="289" name="グループ化 288"/>
            <p:cNvGrpSpPr/>
            <p:nvPr/>
          </p:nvGrpSpPr>
          <p:grpSpPr>
            <a:xfrm>
              <a:off x="6931022" y="5096161"/>
              <a:ext cx="1993767" cy="1199533"/>
              <a:chOff x="6734758" y="2276872"/>
              <a:chExt cx="1993767" cy="1199533"/>
            </a:xfrm>
          </p:grpSpPr>
          <p:grpSp>
            <p:nvGrpSpPr>
              <p:cNvPr id="290" name="グループ化 289"/>
              <p:cNvGrpSpPr/>
              <p:nvPr/>
            </p:nvGrpSpPr>
            <p:grpSpPr>
              <a:xfrm>
                <a:off x="6734758" y="2276872"/>
                <a:ext cx="1865498" cy="777531"/>
                <a:chOff x="6444208" y="2289282"/>
                <a:chExt cx="1865498" cy="777531"/>
              </a:xfrm>
            </p:grpSpPr>
            <p:grpSp>
              <p:nvGrpSpPr>
                <p:cNvPr id="292" name="グループ化 291"/>
                <p:cNvGrpSpPr/>
                <p:nvPr/>
              </p:nvGrpSpPr>
              <p:grpSpPr>
                <a:xfrm>
                  <a:off x="6444208" y="2289282"/>
                  <a:ext cx="1865498" cy="714747"/>
                  <a:chOff x="6267374" y="908731"/>
                  <a:chExt cx="1865498" cy="714747"/>
                </a:xfrm>
              </p:grpSpPr>
              <p:sp>
                <p:nvSpPr>
                  <p:cNvPr id="295" name="テキスト ボックス 294">
                    <a:extLst>
                      <a:ext uri="{FF2B5EF4-FFF2-40B4-BE49-F238E27FC236}">
                        <a16:creationId xmlns:a16="http://schemas.microsoft.com/office/drawing/2014/main" id="{447BD947-84F5-4E41-8E12-570880D1CE75}"/>
                      </a:ext>
                    </a:extLst>
                  </p:cNvPr>
                  <p:cNvSpPr txBox="1"/>
                  <p:nvPr/>
                </p:nvSpPr>
                <p:spPr>
                  <a:xfrm>
                    <a:off x="6267374" y="908731"/>
                    <a:ext cx="1573874" cy="49244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ja-JP" altLang="en-US" sz="1300" b="1" u="heavy" dirty="0">
                        <a:solidFill>
                          <a:srgbClr val="0070C0"/>
                        </a:solidFill>
                        <a:uFill>
                          <a:solidFill>
                            <a:srgbClr val="0070C0"/>
                          </a:solidFill>
                        </a:uFill>
                      </a:rPr>
                      <a:t>⑤腕立て伏せ、</a:t>
                    </a:r>
                    <a:endParaRPr lang="en-US" altLang="ja-JP" sz="1300" b="1" u="heavy" dirty="0">
                      <a:solidFill>
                        <a:srgbClr val="0070C0"/>
                      </a:solidFill>
                      <a:uFill>
                        <a:solidFill>
                          <a:srgbClr val="0070C0"/>
                        </a:solidFill>
                      </a:uFill>
                    </a:endParaRPr>
                  </a:p>
                  <a:p>
                    <a:r>
                      <a:rPr lang="ja-JP" altLang="en-US" sz="1300" b="1" dirty="0">
                        <a:solidFill>
                          <a:srgbClr val="0070C0"/>
                        </a:solidFill>
                        <a:uFill>
                          <a:solidFill>
                            <a:srgbClr val="0070C0"/>
                          </a:solidFill>
                        </a:uFill>
                      </a:rPr>
                      <a:t>　</a:t>
                    </a:r>
                    <a:r>
                      <a:rPr lang="ja-JP" altLang="en-US" sz="1300" b="1" u="heavy" dirty="0">
                        <a:solidFill>
                          <a:srgbClr val="0070C0"/>
                        </a:solidFill>
                        <a:uFill>
                          <a:solidFill>
                            <a:srgbClr val="0070C0"/>
                          </a:solidFill>
                        </a:uFill>
                      </a:rPr>
                      <a:t>上体起こし</a:t>
                    </a:r>
                    <a:endParaRPr lang="en-US" altLang="ja-JP" sz="1300" b="1" u="heavy" dirty="0">
                      <a:solidFill>
                        <a:srgbClr val="0070C0"/>
                      </a:solidFill>
                      <a:uFill>
                        <a:solidFill>
                          <a:srgbClr val="0070C0"/>
                        </a:solidFill>
                      </a:uFill>
                    </a:endParaRPr>
                  </a:p>
                </p:txBody>
              </p:sp>
              <p:sp>
                <p:nvSpPr>
                  <p:cNvPr id="296" name="角丸四角形 295"/>
                  <p:cNvSpPr/>
                  <p:nvPr/>
                </p:nvSpPr>
                <p:spPr>
                  <a:xfrm>
                    <a:off x="7556872" y="910377"/>
                    <a:ext cx="576000" cy="216000"/>
                  </a:xfrm>
                  <a:prstGeom prst="roundRect">
                    <a:avLst/>
                  </a:prstGeom>
                  <a:noFill/>
                  <a:ln w="28575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 anchorCtr="0"/>
                  <a:lstStyle/>
                  <a:p>
                    <a:pPr algn="ctr">
                      <a:spcBef>
                        <a:spcPts val="50"/>
                      </a:spcBef>
                    </a:pPr>
                    <a:r>
                      <a:rPr lang="en-US" altLang="ja-JP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10</a:t>
                    </a:r>
                    <a:r>
                      <a:rPr kumimoji="1" lang="ja-JP" altLang="en-US" sz="12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rPr>
                      <a:t>分</a:t>
                    </a:r>
                    <a:endParaRPr kumimoji="1" lang="en-US" altLang="ja-JP" sz="1200" b="1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297" name="楕円 296"/>
                  <p:cNvSpPr/>
                  <p:nvPr/>
                </p:nvSpPr>
                <p:spPr>
                  <a:xfrm>
                    <a:off x="7677512" y="1371478"/>
                    <a:ext cx="252000" cy="252000"/>
                  </a:xfrm>
                  <a:prstGeom prst="ellipse">
                    <a:avLst/>
                  </a:prstGeom>
                  <a:solidFill>
                    <a:srgbClr val="CC99FF"/>
                  </a:solidFill>
                  <a:ln w="381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rPr>
                      <a:t>力</a:t>
                    </a:r>
                    <a:endParaRPr kumimoji="1" lang="ja-JP" altLang="en-US" sz="1000" dirty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endParaRPr>
                  </a:p>
                </p:txBody>
              </p:sp>
            </p:grpSp>
            <p:pic>
              <p:nvPicPr>
                <p:cNvPr id="294" name="図 293"/>
                <p:cNvPicPr>
                  <a:picLocks noChangeAspect="1"/>
                </p:cNvPicPr>
                <p:nvPr/>
              </p:nvPicPr>
              <p:blipFill rotWithShape="1">
                <a:blip r:embed="rId11">
                  <a:clrChange>
                    <a:clrFrom>
                      <a:srgbClr val="FFFEFF"/>
                    </a:clrFrom>
                    <a:clrTo>
                      <a:srgbClr val="FFFEFF">
                        <a:alpha val="0"/>
                      </a:srgbClr>
                    </a:clrTo>
                  </a:clrChange>
                </a:blip>
                <a:srcRect l="2561" t="5886" r="7347"/>
                <a:stretch/>
              </p:blipFill>
              <p:spPr>
                <a:xfrm>
                  <a:off x="6884613" y="2772825"/>
                  <a:ext cx="787173" cy="293988"/>
                </a:xfrm>
                <a:prstGeom prst="rect">
                  <a:avLst/>
                </a:prstGeom>
              </p:spPr>
            </p:pic>
          </p:grpSp>
          <p:sp>
            <p:nvSpPr>
              <p:cNvPr id="291" name="テキスト ボックス 290">
                <a:extLst>
                  <a:ext uri="{FF2B5EF4-FFF2-40B4-BE49-F238E27FC236}">
                    <a16:creationId xmlns:a16="http://schemas.microsoft.com/office/drawing/2014/main" id="{30A39F60-8BEC-4CCE-9B4E-CF7096534244}"/>
                  </a:ext>
                </a:extLst>
              </p:cNvPr>
              <p:cNvSpPr txBox="1"/>
              <p:nvPr/>
            </p:nvSpPr>
            <p:spPr>
              <a:xfrm>
                <a:off x="7465455" y="3014740"/>
                <a:ext cx="126307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8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自己の体力に応じて、</a:t>
                </a:r>
                <a:endPara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lang="ja-JP" altLang="en-US" sz="8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行う運動や回数を</a:t>
                </a:r>
                <a:endPara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r>
                  <a:rPr lang="ja-JP" altLang="en-US" sz="800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工夫しましょう</a:t>
                </a:r>
                <a:endParaRPr lang="en-US" altLang="ja-JP" sz="8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143" name="角丸四角形 142"/>
          <p:cNvSpPr/>
          <p:nvPr/>
        </p:nvSpPr>
        <p:spPr>
          <a:xfrm>
            <a:off x="3173405" y="835663"/>
            <a:ext cx="576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50"/>
              </a:spcBef>
            </a:pP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4" name="角丸四角形 143"/>
          <p:cNvSpPr/>
          <p:nvPr/>
        </p:nvSpPr>
        <p:spPr>
          <a:xfrm>
            <a:off x="3164753" y="2249586"/>
            <a:ext cx="576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50"/>
              </a:spcBef>
            </a:pP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5" name="角丸四角形 144"/>
          <p:cNvSpPr/>
          <p:nvPr/>
        </p:nvSpPr>
        <p:spPr>
          <a:xfrm>
            <a:off x="3190497" y="3662105"/>
            <a:ext cx="576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50"/>
              </a:spcBef>
            </a:pP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6" name="角丸四角形 145"/>
          <p:cNvSpPr/>
          <p:nvPr/>
        </p:nvSpPr>
        <p:spPr>
          <a:xfrm>
            <a:off x="3203848" y="5075767"/>
            <a:ext cx="576000" cy="21600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spcBef>
                <a:spcPts val="50"/>
              </a:spcBef>
            </a:pPr>
            <a:r>
              <a:rPr kumimoji="1"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</a:t>
            </a:r>
            <a:r>
              <a: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</a:t>
            </a:r>
            <a:endParaRPr kumimoji="1"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39" name="図 1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100" y="2684097"/>
            <a:ext cx="586012" cy="735820"/>
          </a:xfrm>
          <a:prstGeom prst="rect">
            <a:avLst/>
          </a:prstGeom>
        </p:spPr>
      </p:pic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30A39F60-8BEC-4CCE-9B4E-CF7096534244}"/>
              </a:ext>
            </a:extLst>
          </p:cNvPr>
          <p:cNvSpPr txBox="1"/>
          <p:nvPr/>
        </p:nvSpPr>
        <p:spPr>
          <a:xfrm>
            <a:off x="4266039" y="2918288"/>
            <a:ext cx="8370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時間を決めて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続けて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跳びましょう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9739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19817</TotalTime>
  <Words>882</Words>
  <Application>Microsoft Office PowerPoint</Application>
  <PresentationFormat>画面に合わせる (4:3)</PresentationFormat>
  <Paragraphs>184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Meiryo UI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</dc:creator>
  <cp:lastModifiedBy>takasawa.masao</cp:lastModifiedBy>
  <cp:revision>1794</cp:revision>
  <cp:lastPrinted>2020-04-20T06:19:38Z</cp:lastPrinted>
  <dcterms:created xsi:type="dcterms:W3CDTF">2019-09-10T07:59:05Z</dcterms:created>
  <dcterms:modified xsi:type="dcterms:W3CDTF">2020-04-23T03:14:26Z</dcterms:modified>
</cp:coreProperties>
</file>