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21" r:id="rId3"/>
    <p:sldId id="260" r:id="rId4"/>
    <p:sldId id="293" r:id="rId5"/>
    <p:sldId id="259" r:id="rId6"/>
    <p:sldId id="262" r:id="rId7"/>
    <p:sldId id="263" r:id="rId8"/>
    <p:sldId id="264" r:id="rId9"/>
    <p:sldId id="265" r:id="rId10"/>
    <p:sldId id="266" r:id="rId11"/>
    <p:sldId id="29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80" r:id="rId22"/>
    <p:sldId id="297" r:id="rId23"/>
    <p:sldId id="277" r:id="rId24"/>
    <p:sldId id="278" r:id="rId25"/>
    <p:sldId id="279" r:id="rId26"/>
    <p:sldId id="281" r:id="rId27"/>
    <p:sldId id="296" r:id="rId28"/>
    <p:sldId id="282" r:id="rId29"/>
    <p:sldId id="283" r:id="rId30"/>
    <p:sldId id="285" r:id="rId31"/>
    <p:sldId id="286" r:id="rId32"/>
    <p:sldId id="284" r:id="rId33"/>
    <p:sldId id="288" r:id="rId34"/>
    <p:sldId id="289" r:id="rId35"/>
    <p:sldId id="290" r:id="rId36"/>
    <p:sldId id="301" r:id="rId37"/>
    <p:sldId id="315" r:id="rId38"/>
    <p:sldId id="316" r:id="rId39"/>
    <p:sldId id="317" r:id="rId40"/>
    <p:sldId id="318" r:id="rId41"/>
    <p:sldId id="319" r:id="rId42"/>
    <p:sldId id="320" r:id="rId43"/>
    <p:sldId id="305" r:id="rId44"/>
  </p:sldIdLst>
  <p:sldSz cx="9144000" cy="6858000" type="screen4x3"/>
  <p:notesSz cx="6807200" cy="9939338"/>
  <p:custDataLst>
    <p:tags r:id="rId47"/>
  </p:custData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205" userDrawn="1">
          <p15:clr>
            <a:srgbClr val="A4A3A4"/>
          </p15:clr>
        </p15:guide>
        <p15:guide id="2" pos="147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9900"/>
    <a:srgbClr val="FF00FF"/>
    <a:srgbClr val="FFFFCC"/>
    <a:srgbClr val="EBF7FF"/>
    <a:srgbClr val="CCECFF"/>
    <a:srgbClr val="CCFFFF"/>
    <a:srgbClr val="CCCCFF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1446" y="15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72" y="-78"/>
      </p:cViewPr>
      <p:guideLst>
        <p:guide orient="horz" pos="4205"/>
        <p:guide pos="147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530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9" y="0"/>
            <a:ext cx="2949575" cy="49530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kumimoji="1" sz="1200"/>
            </a:lvl1pPr>
          </a:lstStyle>
          <a:p>
            <a:pPr>
              <a:defRPr/>
            </a:pPr>
            <a:fld id="{6B801331-462A-4817-959A-06AFDBAB34CA}" type="datetimeFigureOut">
              <a:rPr lang="ja-JP" altLang="en-US"/>
              <a:pPr>
                <a:defRPr/>
              </a:pPr>
              <a:t>2020/8/6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40863"/>
            <a:ext cx="2949575" cy="49688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9" y="9440863"/>
            <a:ext cx="2949575" cy="49688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4D00D747-7323-47E5-B247-8F29EA675D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754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1"/>
          <p:cNvSpPr>
            <a:spLocks noChangeArrowheads="1"/>
          </p:cNvSpPr>
          <p:nvPr/>
        </p:nvSpPr>
        <p:spPr bwMode="auto">
          <a:xfrm>
            <a:off x="0" y="0"/>
            <a:ext cx="6807200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4" rIns="91430" bIns="45714" anchor="ctr"/>
          <a:lstStyle/>
          <a:p>
            <a:endParaRPr lang="ja-JP" altLang="en-US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" y="0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4" rIns="91430" bIns="45714" anchor="ctr"/>
          <a:lstStyle/>
          <a:p>
            <a:endParaRPr lang="ja-JP" altLang="en-US"/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3857626" y="0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4" rIns="91430" bIns="45714" anchor="ctr"/>
          <a:lstStyle/>
          <a:p>
            <a:endParaRPr lang="ja-JP" altLang="en-US"/>
          </a:p>
        </p:txBody>
      </p:sp>
      <p:sp>
        <p:nvSpPr>
          <p:cNvPr id="419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08050" y="4721226"/>
            <a:ext cx="4989513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/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1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4" rIns="91430" bIns="45714" anchor="ctr"/>
          <a:lstStyle/>
          <a:p>
            <a:endParaRPr lang="ja-JP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7625" y="9444039"/>
            <a:ext cx="29479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90" tIns="46795" rIns="89990" bIns="46795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D659021-2274-4B05-85A7-475BC4ADAC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1499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C802CD-9329-4356-ABEC-2CE24514E226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1C9337-2DE7-4FF7-A483-C846DF5784D6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230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EC6A55-1119-46E3-8458-90AA5DCED93F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84EA0A0-16E2-430C-8191-DE741D2B02E0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62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0C9747-431A-467D-BE25-11A677506CED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1710E4D-7A83-458A-B805-3815095FBA29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542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C8B9B0-9A53-44F2-B495-BFF2736DC261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E28843E-F94F-4DD5-93DA-0748DE5C2BC0}" type="slidenum">
              <a:rPr lang="en-US" altLang="ja-JP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ja-JP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18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0454B9-DC15-4AA9-AC09-99F76E13095D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12512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011452-5469-48D5-A52A-FD9D992AC3BC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48483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754900-27B0-435B-9EF5-39F5DE00C69B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8930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AEF67B-705B-4F6A-B573-1F849E5D354F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9253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EAB007-7EA1-4203-9E51-F47DDFBD2ED2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89561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08634C-B0ED-408F-8A78-D0446F3E33A3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2430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B02F56-5BC2-477F-AC03-824C72C7C6EB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7331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F8C919-6E07-4846-AAA8-AB975F155B91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D064A5-31C9-405A-8770-1AA6C00A0ABD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307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001D88-5F38-4EB9-95CD-AA99770FF4FD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8759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001D88-5F38-4EB9-95CD-AA99770FF4FD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28659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9037F3-D275-4F18-AF5F-EC6652CBAD9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9039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8E0334-9987-441D-A050-D6163E167007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20079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63ED76-1AB8-414C-94B2-F1A4A370580E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94451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24D246-95F3-4893-BF1C-72023F78566C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3852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04D0D-56C3-41DC-B464-F54FAA3FB6DE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93630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A653EC-FEF7-4546-B496-8D8E392A9210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818550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F6DB15-F421-4B14-BF35-B2FCB83A722F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327259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77C034-895D-445C-AAD8-B8100A45DEB1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827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AA4631-E449-4EE1-8364-D5225AAC2A91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3223B3A-43AC-4E8C-8AF8-C5424C7F6857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672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C8A3D4-37BE-46D8-86D0-D47C4391678A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05322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6CB5A3-5063-4D38-A657-D6ED9760E67C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91353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2A02D9-ED8F-49E2-A594-0B866FCFF7A1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90636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8B5191-1537-4639-A743-2379D36A6394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38105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41270B-A1CB-4098-9B0A-739E5F848066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06635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C2FDEF-BA37-41FA-AC01-ED03C43471D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195443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C2FDEF-BA37-41FA-AC01-ED03C43471D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512580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C2FDEF-BA37-41FA-AC01-ED03C43471D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7525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C2FDEF-BA37-41FA-AC01-ED03C43471D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4147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110EEA-C5F7-4103-80EE-D85FABBBB78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A99072-3F30-4191-B7F0-28B1C46BE00F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49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3E856E-DB32-4B83-AA11-018278C4260A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41195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022552-3832-422B-B3F7-DC21F3D0A1EC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7BD546-C4D4-49F4-AF9C-CA2B3E63CC96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34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2665A6-8A52-4BEC-B72E-F1F749F883D9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478B906-1759-4503-B720-E62104D15B2A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03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A8A527-C168-450B-8AB3-DBCF87FB47FB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72E4B4E-8A03-4116-83D7-5736874242E3}" type="slidenum">
              <a:rPr lang="en-US" altLang="ja-JP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ja-JP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80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319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46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8617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5765" indent="-228574" defTabSz="44921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1B60F6-99B3-491A-B7C9-990EB8CF7403}" type="slidenum">
              <a:rPr lang="en-US" altLang="ja-JP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57626" y="94440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7558683-A4BE-4797-8A05-C2B511A3D21C}" type="slidenum">
              <a:rPr lang="en-US" altLang="ja-JP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21225"/>
            <a:ext cx="4991100" cy="44719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298" algn="l"/>
                <a:tab pos="1828595" algn="l"/>
                <a:tab pos="2742893" algn="l"/>
                <a:tab pos="3657191" algn="l"/>
                <a:tab pos="4571489" algn="l"/>
                <a:tab pos="5485786" algn="l"/>
                <a:tab pos="6400084" algn="l"/>
                <a:tab pos="7314382" algn="l"/>
                <a:tab pos="8228679" algn="l"/>
                <a:tab pos="9142977" algn="l"/>
                <a:tab pos="10057275" algn="l"/>
              </a:tabLst>
            </a:pPr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6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0E20-F846-490E-85C7-4D0EDF2049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945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734EC-12C0-47C7-8F2F-C376B56129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543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38F7B-1690-431A-AC1C-A757339D49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6456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30A6D-AE2C-4360-86F4-745BB5D76C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026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C40FA-C0FD-40C6-84D1-CABF54F113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746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D2C1-0C91-495A-9C75-E96CB0529E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405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3E8AB-868C-4B31-8BFF-CD8B56FD5A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138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FE1A8-3923-4257-867C-36EA640C5B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810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ED248-6639-479E-893D-EEA0B0203B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303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C301-FB21-436D-BEB6-0C1DCF9505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428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A960-9DF9-4340-A1F1-15DC1992754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94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9188F-93AA-4871-8C28-01A493DBBA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335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アウトラインテキストの書式を編集するにはクリックします。</a:t>
            </a:r>
          </a:p>
          <a:p>
            <a:pPr lvl="1"/>
            <a:r>
              <a:rPr lang="en-GB" altLang="ja-JP"/>
              <a:t>2</a:t>
            </a:r>
            <a:r>
              <a:rPr lang="ja-JP" altLang="en-GB"/>
              <a:t>レベル目のアウトライン</a:t>
            </a:r>
          </a:p>
          <a:p>
            <a:pPr lvl="2"/>
            <a:r>
              <a:rPr lang="en-GB" altLang="ja-JP"/>
              <a:t>3</a:t>
            </a:r>
            <a:r>
              <a:rPr lang="ja-JP" altLang="en-GB"/>
              <a:t>レベル目のアウトライン</a:t>
            </a:r>
          </a:p>
          <a:p>
            <a:pPr lvl="3"/>
            <a:r>
              <a:rPr lang="en-GB" altLang="ja-JP"/>
              <a:t>4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5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6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7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8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9</a:t>
            </a:r>
            <a:r>
              <a:rPr lang="ja-JP" altLang="en-GB"/>
              <a:t>レベル目のアウトライン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354763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A0341E-CC80-46DB-826D-96F3AB8CFD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gi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0"/>
            <a:ext cx="8360631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WordArt 2"/>
          <p:cNvSpPr>
            <a:spLocks noChangeArrowheads="1" noChangeShapeType="1" noTextEdit="1"/>
          </p:cNvSpPr>
          <p:nvPr/>
        </p:nvSpPr>
        <p:spPr bwMode="auto">
          <a:xfrm>
            <a:off x="720974" y="332656"/>
            <a:ext cx="7622232" cy="8709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>
                <a:ln w="12600" cap="sq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令和２年度高校説明会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75854" y="5945063"/>
            <a:ext cx="7596575" cy="8709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>
                <a:ln w="12600" cap="sq">
                  <a:solidFill>
                    <a:srgbClr val="EAEAEA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福島県立梁川高等学校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04800" y="165100"/>
            <a:ext cx="7307263" cy="1391692"/>
            <a:chOff x="192" y="104"/>
            <a:chExt cx="4603" cy="1124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4"/>
              <a:ext cx="4603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0" name="Text Box 5"/>
            <p:cNvSpPr txBox="1">
              <a:spLocks noChangeArrowheads="1"/>
            </p:cNvSpPr>
            <p:nvPr/>
          </p:nvSpPr>
          <p:spPr bwMode="auto">
            <a:xfrm>
              <a:off x="227" y="379"/>
              <a:ext cx="4534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自分の学力を向上させたい！</a:t>
              </a:r>
              <a:endParaRPr lang="ja-JP" altLang="ja-JP" sz="4000" b="1" dirty="0">
                <a:solidFill>
                  <a:srgbClr val="0D0D0D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</p:grp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60363" y="1634444"/>
            <a:ext cx="2699469" cy="3480056"/>
          </a:xfrm>
          <a:prstGeom prst="rect">
            <a:avLst/>
          </a:prstGeom>
          <a:noFill/>
          <a:ln w="2844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古典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A</a:t>
            </a: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総合数学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英語会話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地学基礎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日本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文化</a:t>
            </a: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史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0363" y="5286375"/>
            <a:ext cx="8099425" cy="12684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努力した経験は就職・進学活動での　　　　　　自己アピールにもつながります</a:t>
            </a:r>
            <a:endParaRPr lang="ja-JP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>
              <a:spcBef>
                <a:spcPts val="2250"/>
              </a:spcBef>
              <a:buClrTx/>
              <a:buFontTx/>
              <a:buNone/>
              <a:defRPr/>
            </a:pP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619277"/>
            <a:ext cx="4680520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3363" y="1974321"/>
            <a:ext cx="4416425" cy="29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304800" y="165100"/>
            <a:ext cx="7307263" cy="1784350"/>
            <a:chOff x="192" y="104"/>
            <a:chExt cx="4603" cy="1124"/>
          </a:xfrm>
        </p:grpSpPr>
        <p:pic>
          <p:nvPicPr>
            <p:cNvPr id="1434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4"/>
              <a:ext cx="4603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44" name="Text Box 5"/>
            <p:cNvSpPr txBox="1">
              <a:spLocks noChangeArrowheads="1"/>
            </p:cNvSpPr>
            <p:nvPr/>
          </p:nvSpPr>
          <p:spPr bwMode="auto">
            <a:xfrm>
              <a:off x="227" y="190"/>
              <a:ext cx="4534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大学・短大・専門学校への</a:t>
              </a:r>
              <a:br>
                <a:rPr lang="en-US" altLang="ja-JP" sz="4000" b="1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</a:br>
              <a:r>
                <a:rPr lang="ja-JP" altLang="ja-JP" sz="4000" b="1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進学を目指したい！</a:t>
              </a:r>
            </a:p>
          </p:txBody>
        </p:sp>
      </p:grp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60363" y="1773238"/>
            <a:ext cx="3275533" cy="3018391"/>
          </a:xfrm>
          <a:prstGeom prst="rect">
            <a:avLst/>
          </a:prstGeom>
          <a:noFill/>
          <a:ln w="2844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数学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活用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英語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表現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Ⅰ</a:t>
            </a: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 　</a:t>
            </a:r>
            <a:b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</a:b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物理基礎</a:t>
            </a:r>
            <a:b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</a:b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地理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A</a:t>
            </a:r>
            <a:endParaRPr lang="ja-JP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政治経済</a:t>
            </a:r>
            <a:r>
              <a:rPr lang="ja-JP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　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0363" y="5286375"/>
            <a:ext cx="8099425" cy="12684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ja-JP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ＭＳ ゴシック" pitchFamily="49" charset="-128"/>
              </a:rPr>
              <a:t>　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進学に対応した授業も選択可能</a:t>
            </a:r>
            <a:b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</a:b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放課後に課外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学習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も実施</a:t>
            </a:r>
          </a:p>
          <a:p>
            <a:pPr>
              <a:spcBef>
                <a:spcPts val="2250"/>
              </a:spcBef>
              <a:buClrTx/>
              <a:buFontTx/>
              <a:buNone/>
              <a:defRPr/>
            </a:pP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3375"/>
            <a:ext cx="1219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11908" y="5877272"/>
            <a:ext cx="8192540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ja-JP" sz="36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　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資格を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持っている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と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進学や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就職に有利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03159" y="219075"/>
            <a:ext cx="7300488" cy="1625601"/>
            <a:chOff x="192" y="138"/>
            <a:chExt cx="4743" cy="1024"/>
          </a:xfrm>
        </p:grpSpPr>
        <p:pic>
          <p:nvPicPr>
            <p:cNvPr id="1536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38"/>
              <a:ext cx="4711" cy="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9" name="Text Box 6"/>
            <p:cNvSpPr txBox="1">
              <a:spLocks noChangeArrowheads="1"/>
            </p:cNvSpPr>
            <p:nvPr/>
          </p:nvSpPr>
          <p:spPr bwMode="auto">
            <a:xfrm>
              <a:off x="308" y="210"/>
              <a:ext cx="4627" cy="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資格</a:t>
              </a:r>
              <a:r>
                <a:rPr lang="ja-JP" altLang="en-US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取得</a:t>
              </a:r>
              <a:r>
                <a:rPr lang="ja-JP" altLang="ja-JP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を目指</a:t>
              </a:r>
              <a:r>
                <a:rPr lang="ja-JP" altLang="en-US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したい</a:t>
              </a:r>
              <a:r>
                <a:rPr lang="ja-JP" altLang="ja-JP" sz="48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！</a:t>
              </a:r>
            </a:p>
          </p:txBody>
        </p:sp>
      </p:grp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68313" y="1652588"/>
            <a:ext cx="3575050" cy="1847850"/>
          </a:xfrm>
          <a:prstGeom prst="rect">
            <a:avLst/>
          </a:prstGeom>
          <a:noFill/>
          <a:ln w="3816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ビジネス基礎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情報処理</a:t>
            </a:r>
            <a:endParaRPr lang="en-US" altLang="ja-JP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itchFamily="49" charset="-128"/>
            </a:endParaRPr>
          </a:p>
          <a:p>
            <a:pPr>
              <a:spcBef>
                <a:spcPts val="1750"/>
              </a:spcBef>
              <a:buClrTx/>
              <a:buFontTx/>
              <a:buNone/>
              <a:defRPr/>
            </a:pPr>
            <a:r>
              <a:rPr lang="ja-JP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電子商取引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60363" y="3716338"/>
            <a:ext cx="4049712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  <a:defRPr/>
            </a:pPr>
            <a:r>
              <a:rPr lang="ja-JP" altLang="ja-JP" sz="2200" b="1" dirty="0">
                <a:ea typeface="ＭＳ ゴシック" pitchFamily="49" charset="-128"/>
              </a:rPr>
              <a:t>取得できる資格</a:t>
            </a:r>
            <a:br>
              <a:rPr lang="en-US" altLang="ja-JP" sz="2200" b="1" dirty="0">
                <a:ea typeface="ＭＳ ゴシック" pitchFamily="49" charset="-128"/>
              </a:rPr>
            </a:br>
            <a:r>
              <a:rPr lang="ja-JP" altLang="ja-JP" sz="2200" b="1" dirty="0">
                <a:ea typeface="ＭＳ ゴシック" pitchFamily="49" charset="-128"/>
              </a:rPr>
              <a:t>　ビジネス文書検定１～３級</a:t>
            </a:r>
            <a:br>
              <a:rPr lang="en-US" altLang="ja-JP" sz="2200" b="1" dirty="0">
                <a:ea typeface="ＭＳ ゴシック" pitchFamily="49" charset="-128"/>
              </a:rPr>
            </a:br>
            <a:r>
              <a:rPr lang="ja-JP" altLang="ja-JP" sz="2200" b="1" dirty="0">
                <a:ea typeface="ＭＳ ゴシック" pitchFamily="49" charset="-128"/>
              </a:rPr>
              <a:t>　情報処理検定２～３級</a:t>
            </a:r>
            <a:br>
              <a:rPr lang="en-US" altLang="ja-JP" sz="2200" b="1" dirty="0">
                <a:ea typeface="ＭＳ ゴシック" pitchFamily="49" charset="-128"/>
              </a:rPr>
            </a:br>
            <a:r>
              <a:rPr lang="ja-JP" altLang="ja-JP" sz="2200" b="1" dirty="0">
                <a:ea typeface="ＭＳ ゴシック" pitchFamily="49" charset="-128"/>
              </a:rPr>
              <a:t>　電卓</a:t>
            </a:r>
            <a:r>
              <a:rPr lang="ja-JP" altLang="en-US" sz="2200" b="1" dirty="0">
                <a:ea typeface="ＭＳ ゴシック" pitchFamily="49" charset="-128"/>
              </a:rPr>
              <a:t>実務</a:t>
            </a:r>
            <a:r>
              <a:rPr lang="ja-JP" altLang="ja-JP" sz="2200" b="1" dirty="0">
                <a:ea typeface="ＭＳ ゴシック" pitchFamily="49" charset="-128"/>
              </a:rPr>
              <a:t>検定２～３級</a:t>
            </a:r>
            <a:endParaRPr lang="en-US" altLang="ja-JP" sz="2200" b="1" dirty="0">
              <a:ea typeface="ＭＳ ゴシック" pitchFamily="49" charset="-128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77988"/>
            <a:ext cx="446563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11908" y="5267938"/>
            <a:ext cx="603230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  <a:defRPr/>
            </a:pPr>
            <a:r>
              <a:rPr lang="ja-JP" altLang="en-US" sz="2200" b="1" dirty="0">
                <a:ea typeface="ＭＳ ゴシック" pitchFamily="49" charset="-128"/>
              </a:rPr>
              <a:t>他にも、漢検・英検・数検・日本語検定など</a:t>
            </a:r>
            <a:endParaRPr lang="en-US" altLang="ja-JP" sz="2200" b="1" dirty="0">
              <a:ea typeface="ＭＳ ゴシック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343" grpId="0" animBg="1"/>
      <p:bldP spid="1434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0363" y="5256213"/>
            <a:ext cx="8099425" cy="1196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36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　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保育士や調理師</a:t>
            </a: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に向けた</a:t>
            </a: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学習にも対応</a:t>
            </a:r>
          </a:p>
          <a:p>
            <a:pPr algn="ctr">
              <a:buClrTx/>
              <a:buFontTx/>
              <a:buNone/>
              <a:defRPr/>
            </a:pPr>
            <a:r>
              <a:rPr lang="ja-JP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芸術科目も充実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120650" y="85725"/>
            <a:ext cx="7764463" cy="2119313"/>
            <a:chOff x="76" y="54"/>
            <a:chExt cx="4891" cy="1335"/>
          </a:xfrm>
        </p:grpSpPr>
        <p:pic>
          <p:nvPicPr>
            <p:cNvPr id="163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" y="54"/>
              <a:ext cx="4891" cy="1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2" name="Text Box 5"/>
            <p:cNvSpPr txBox="1">
              <a:spLocks noChangeArrowheads="1"/>
            </p:cNvSpPr>
            <p:nvPr/>
          </p:nvSpPr>
          <p:spPr bwMode="auto">
            <a:xfrm>
              <a:off x="227" y="126"/>
              <a:ext cx="4640" cy="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800" b="1" dirty="0">
                  <a:solidFill>
                    <a:srgbClr val="0D0D0D"/>
                  </a:solidFill>
                </a:rPr>
                <a:t>保育士や調理師・芸術</a:t>
              </a:r>
              <a:r>
                <a:rPr lang="ja-JP" altLang="en-US" sz="4800" b="1" dirty="0">
                  <a:solidFill>
                    <a:srgbClr val="0D0D0D"/>
                  </a:solidFill>
                </a:rPr>
                <a:t>系の仕事</a:t>
              </a:r>
              <a:r>
                <a:rPr lang="ja-JP" altLang="ja-JP" sz="4800" b="1" dirty="0">
                  <a:solidFill>
                    <a:srgbClr val="0D0D0D"/>
                  </a:solidFill>
                </a:rPr>
                <a:t>を目指</a:t>
              </a:r>
              <a:r>
                <a:rPr lang="ja-JP" altLang="en-US" sz="4800" b="1" dirty="0">
                  <a:solidFill>
                    <a:srgbClr val="0D0D0D"/>
                  </a:solidFill>
                </a:rPr>
                <a:t>したい</a:t>
              </a:r>
              <a:r>
                <a:rPr lang="ja-JP" altLang="ja-JP" sz="4800" b="1" dirty="0">
                  <a:solidFill>
                    <a:srgbClr val="0D0D0D"/>
                  </a:solidFill>
                </a:rPr>
                <a:t>！</a:t>
              </a:r>
            </a:p>
          </p:txBody>
        </p:sp>
      </p:grp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60363" y="1989138"/>
            <a:ext cx="3642518" cy="2679837"/>
          </a:xfrm>
          <a:prstGeom prst="rect">
            <a:avLst/>
          </a:prstGeom>
          <a:noFill/>
          <a:ln w="38160" cap="sq">
            <a:solidFill>
              <a:srgbClr val="C6D9F1"/>
            </a:solidFill>
            <a:miter lim="800000"/>
            <a:headEnd/>
            <a:tailEnd/>
          </a:ln>
          <a:effectLst>
            <a:outerShdw dist="74769" dir="938535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子どもの発達と保育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フードデザイン</a:t>
            </a:r>
            <a:endParaRPr lang="en-US" altLang="ja-JP" sz="2800" b="1" dirty="0">
              <a:solidFill>
                <a:srgbClr val="FFFF00"/>
              </a:solidFill>
              <a:latin typeface="Arial" charset="0"/>
              <a:ea typeface="ＭＳ ゴシック" pitchFamily="49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音楽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Ⅱ</a:t>
            </a: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・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Ⅲ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美術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Ⅱ</a:t>
            </a:r>
            <a:r>
              <a:rPr lang="ja-JP" altLang="en-US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・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Ⅲ</a:t>
            </a:r>
            <a:b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</a:b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器楽</a:t>
            </a:r>
            <a:b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</a:br>
            <a:r>
              <a:rPr lang="ja-JP" altLang="ja-JP" sz="2800" b="1" dirty="0">
                <a:solidFill>
                  <a:srgbClr val="FFFF00"/>
                </a:solidFill>
                <a:latin typeface="Arial" charset="0"/>
                <a:ea typeface="ＭＳ ゴシック" pitchFamily="49" charset="-128"/>
              </a:rPr>
              <a:t>環境造形</a:t>
            </a:r>
          </a:p>
        </p:txBody>
      </p:sp>
      <p:pic>
        <p:nvPicPr>
          <p:cNvPr id="15369" name="Picture 9" descr="\\DBSV01\teacher（画像フォルダ）\teacher-画像フォルダ\校務分掌フォルダ\教務部\学校パンフ用写真\H25作成パンフ\授業風景\授業(３年‐５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951039"/>
            <a:ext cx="4319836" cy="323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3" descr="C:\Users\福島県立梁川高等学校\AppData\Local\Microsoft\Windows\Temporary Internet Files\Content.IE5\EQ8BIJRO\MC90043265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373063"/>
            <a:ext cx="1225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3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3388" y="1773238"/>
            <a:ext cx="62992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en-US" altLang="ja-JP" sz="32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▲</a:t>
            </a:r>
            <a:r>
              <a:rPr lang="en-US" altLang="ja-JP" sz="3200" dirty="0">
                <a:solidFill>
                  <a:srgbClr val="0000FF"/>
                </a:solidFill>
                <a:latin typeface="Times New Roman" pitchFamily="16" charset="0"/>
              </a:rPr>
              <a:t> </a:t>
            </a:r>
            <a:r>
              <a:rPr lang="ja-JP" altLang="en-US" sz="3200" b="1" dirty="0">
                <a:latin typeface="Times New Roman" pitchFamily="16" charset="0"/>
              </a:rPr>
              <a:t>企業・上級学校</a:t>
            </a:r>
            <a:r>
              <a:rPr lang="ja-JP" altLang="ja-JP" sz="3200" b="1" dirty="0">
                <a:latin typeface="Times New Roman" pitchFamily="16" charset="0"/>
              </a:rPr>
              <a:t>見学会（１年）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79922" y="5877272"/>
            <a:ext cx="65881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en-US" altLang="ja-JP" sz="32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▲</a:t>
            </a:r>
            <a:r>
              <a:rPr lang="en-US" altLang="ja-JP" sz="3200" dirty="0">
                <a:solidFill>
                  <a:srgbClr val="0000FF"/>
                </a:solidFill>
                <a:latin typeface="Times New Roman" pitchFamily="16" charset="0"/>
              </a:rPr>
              <a:t> </a:t>
            </a:r>
            <a:r>
              <a:rPr lang="ja-JP" altLang="en-US" sz="3200" dirty="0">
                <a:latin typeface="Times New Roman" pitchFamily="16" charset="0"/>
              </a:rPr>
              <a:t>課外授業・</a:t>
            </a:r>
            <a:r>
              <a:rPr lang="ja-JP" altLang="ja-JP" sz="3200" dirty="0">
                <a:latin typeface="Times New Roman" pitchFamily="16" charset="0"/>
              </a:rPr>
              <a:t>面接指導（３年）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1521" y="254000"/>
            <a:ext cx="7250370" cy="1323975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生徒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の進路決定１００％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達成を目指し、キャリア教育を充実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！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95288" y="2636838"/>
            <a:ext cx="50752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en-US" altLang="ja-JP" sz="32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▲</a:t>
            </a:r>
            <a:r>
              <a:rPr lang="en-US" altLang="ja-JP" sz="3200" dirty="0">
                <a:solidFill>
                  <a:srgbClr val="0000FF"/>
                </a:solidFill>
                <a:latin typeface="Times New Roman" pitchFamily="16" charset="0"/>
              </a:rPr>
              <a:t> </a:t>
            </a:r>
            <a:r>
              <a:rPr lang="ja-JP" altLang="ja-JP" sz="3200" dirty="0">
                <a:latin typeface="Times New Roman" pitchFamily="16" charset="0"/>
              </a:rPr>
              <a:t>インターンシップ（２年）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8913"/>
            <a:ext cx="1095375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0238"/>
            <a:ext cx="3093474" cy="22690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322" y="1744429"/>
            <a:ext cx="2490293" cy="18476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3573016"/>
            <a:ext cx="3041225" cy="22690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155" y="3573016"/>
            <a:ext cx="3115646" cy="2269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65578"/>
              </p:ext>
            </p:extLst>
          </p:nvPr>
        </p:nvGraphicFramePr>
        <p:xfrm>
          <a:off x="539750" y="1557338"/>
          <a:ext cx="8137525" cy="4800602"/>
        </p:xfrm>
        <a:graphic>
          <a:graphicData uri="http://schemas.openxmlformats.org/drawingml/2006/table">
            <a:tbl>
              <a:tblPr/>
              <a:tblGrid>
                <a:gridCol w="2592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ea typeface="ＭＳ Ｐゴシック" charset="-128"/>
                        </a:rPr>
                        <a:t>進学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ea typeface="ＭＳ Ｐゴシック" charset="-128"/>
                        </a:rPr>
                        <a:t>就職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福島学院大学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JA</a:t>
                      </a: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伊達みらい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コメリ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桜の聖母短期大学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福島キャノン</a:t>
                      </a:r>
                      <a:endParaRPr kumimoji="0" lang="zh-TW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T="84279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ヨークベニマル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いわき明星大学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曙ブレーキ福島製造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ダイユーエイト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東北福祉大学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福島交通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ＮＯＫ福島事業場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東日本航空専門学校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福島太陽誘電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レパコ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日産栃木自動車大学校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山崎製パン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カメイ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0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福島医療専門学校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ＭＳ Ｐゴシック" charset="-128"/>
                          <a:ea typeface="ＭＳ Ｐゴシック" charset="-128"/>
                        </a:rPr>
                        <a:t>ＴＢソーテック東北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 charset="-128"/>
                        <a:ea typeface="ＭＳ Ｐゴシック" charset="-128"/>
                      </a:endParaRPr>
                    </a:p>
                  </a:txBody>
                  <a:tcPr marT="84279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トッパン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TDK</a:t>
                      </a: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レーベル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県高等理容美容学院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伊達物産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福島製鋼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福島看護専門学校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84279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フクシマフーズ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会津建設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福島介護福祉専門学校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あづま脳神経外科病院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福島日産自動車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1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仙台医健専門学校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福島トヨタ自動車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T="61598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Calibri" pitchFamily="32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2" charset="0"/>
                          <a:ea typeface="ＭＳ Ｐゴシック" charset="-128"/>
                        </a:rPr>
                        <a:t>北信福祉会</a:t>
                      </a:r>
                      <a:endParaRPr kumimoji="0" lang="ja-JP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2" charset="0"/>
                        <a:ea typeface="ＭＳ Ｐゴシック" charset="-128"/>
                      </a:endParaRPr>
                    </a:p>
                  </a:txBody>
                  <a:tcPr marT="45722" marB="4572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8487" name="Group 125"/>
          <p:cNvGrpSpPr>
            <a:grpSpLocks/>
          </p:cNvGrpSpPr>
          <p:nvPr/>
        </p:nvGrpSpPr>
        <p:grpSpPr bwMode="auto">
          <a:xfrm>
            <a:off x="1133475" y="487363"/>
            <a:ext cx="7027863" cy="1174750"/>
            <a:chOff x="714" y="307"/>
            <a:chExt cx="4427" cy="740"/>
          </a:xfrm>
        </p:grpSpPr>
        <p:pic>
          <p:nvPicPr>
            <p:cNvPr id="18488" name="Picture 1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" y="307"/>
              <a:ext cx="4427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89" name="Text Box 127"/>
            <p:cNvSpPr txBox="1">
              <a:spLocks noChangeArrowheads="1"/>
            </p:cNvSpPr>
            <p:nvPr/>
          </p:nvSpPr>
          <p:spPr bwMode="auto">
            <a:xfrm>
              <a:off x="748" y="391"/>
              <a:ext cx="4360" cy="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卒業生の主な進路先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827584" y="2673350"/>
            <a:ext cx="7200404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ja-JP" sz="6000" b="1" dirty="0"/>
              <a:t>梁川高校の</a:t>
            </a:r>
            <a:r>
              <a:rPr lang="ja-JP" altLang="en-US" sz="6000" b="1" dirty="0"/>
              <a:t>学校行事</a:t>
            </a:r>
            <a:endParaRPr lang="en-US" altLang="ja-JP" sz="6000" b="1" dirty="0"/>
          </a:p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en-US" sz="6000" b="1" dirty="0" err="1"/>
              <a:t>を紹</a:t>
            </a:r>
            <a:r>
              <a:rPr lang="ja-JP" altLang="en-US" sz="6000" b="1" dirty="0"/>
              <a:t>介します。</a:t>
            </a:r>
            <a:endParaRPr lang="ja-JP" altLang="ja-JP" sz="6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1550" y="549275"/>
            <a:ext cx="7056438" cy="1143000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各種行事</a:t>
            </a:r>
            <a:endParaRPr lang="ja-JP" altLang="ja-JP" sz="7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14749"/>
          <a:stretch>
            <a:fillRect/>
          </a:stretch>
        </p:blipFill>
        <p:spPr bwMode="auto">
          <a:xfrm>
            <a:off x="2339752" y="20157"/>
            <a:ext cx="6120680" cy="68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83" r="147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79388" y="250825"/>
            <a:ext cx="2295525" cy="1344613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４月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32" y="123373"/>
            <a:ext cx="1143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>
            <a:fillRect/>
          </a:stretch>
        </p:blipFill>
        <p:spPr bwMode="auto">
          <a:xfrm>
            <a:off x="175093" y="3140969"/>
            <a:ext cx="4260170" cy="350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796" y="5537957"/>
            <a:ext cx="5071268" cy="109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en-US" sz="60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88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生徒会対面式</a:t>
            </a:r>
            <a:endParaRPr lang="ja-JP" altLang="ja-JP" sz="60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88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2048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6" t="508" r="15230" b="-508"/>
          <a:stretch>
            <a:fillRect/>
          </a:stretch>
        </p:blipFill>
        <p:spPr bwMode="auto">
          <a:xfrm>
            <a:off x="4806950" y="3140969"/>
            <a:ext cx="4139013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03800" y="5357119"/>
            <a:ext cx="41402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en-US" sz="6000" b="1" dirty="0">
                <a:solidFill>
                  <a:srgbClr val="FFFF00"/>
                </a:solidFill>
                <a:effectLst>
                  <a:glow rad="228600">
                    <a:srgbClr val="00B050">
                      <a:alpha val="71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部活動紹介</a:t>
            </a:r>
            <a:endParaRPr lang="ja-JP" altLang="ja-JP" sz="6000" b="1" dirty="0">
              <a:solidFill>
                <a:srgbClr val="FFFF00"/>
              </a:solidFill>
              <a:effectLst>
                <a:glow rad="228600">
                  <a:srgbClr val="00B050">
                    <a:alpha val="71000"/>
                  </a:srgbClr>
                </a:glow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41138" y="1689980"/>
            <a:ext cx="417244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8000" b="1" dirty="0">
                <a:solidFill>
                  <a:srgbClr val="FFFF00"/>
                </a:solidFill>
                <a:effectLst>
                  <a:glow rad="228600">
                    <a:srgbClr val="FF99FF">
                      <a:alpha val="83922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入学式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0786"/>
            <a:ext cx="4266626" cy="2990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94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84983"/>
            <a:ext cx="4878607" cy="342905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900" y="15092"/>
            <a:ext cx="4224510" cy="31978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91690"/>
            <a:ext cx="3567185" cy="312128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3284984"/>
            <a:ext cx="4595418" cy="3431513"/>
          </a:xfrm>
          <a:prstGeom prst="rect">
            <a:avLst/>
          </a:prstGeom>
        </p:spPr>
      </p:pic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79388" y="280988"/>
            <a:ext cx="2117725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５月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90501" y="5597525"/>
            <a:ext cx="487680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650"/>
              </a:spcBef>
              <a:buClrTx/>
              <a:buFontTx/>
              <a:buNone/>
              <a:defRPr/>
            </a:pPr>
            <a:r>
              <a:rPr lang="ja-JP" altLang="ja-JP" sz="6600" dirty="0">
                <a:solidFill>
                  <a:srgbClr val="FFFF00"/>
                </a:solidFill>
                <a:effectLst>
                  <a:glow rad="228600">
                    <a:srgbClr val="00B050">
                      <a:alpha val="76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生徒会総会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499992" y="5756350"/>
            <a:ext cx="5160986" cy="12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575"/>
              </a:spcBef>
              <a:buClrTx/>
              <a:buFontTx/>
              <a:buNone/>
              <a:defRPr/>
            </a:pPr>
            <a:r>
              <a:rPr lang="ja-JP" altLang="ja-JP" sz="5000" b="1" dirty="0">
                <a:solidFill>
                  <a:srgbClr val="FFFF00"/>
                </a:solidFill>
                <a:effectLst>
                  <a:glow rad="228600">
                    <a:srgbClr val="FF00FF">
                      <a:alpha val="71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創立記念講演会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75147" y="1844451"/>
            <a:ext cx="4824756" cy="1058378"/>
          </a:xfrm>
          <a:prstGeom prst="rect">
            <a:avLst/>
          </a:prstGeom>
          <a:noFill/>
          <a:ln>
            <a:noFill/>
          </a:ln>
          <a:effectLst>
            <a:glow rad="6350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/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650"/>
              </a:spcBef>
              <a:buClrTx/>
              <a:buFontTx/>
              <a:buNone/>
              <a:defRPr/>
            </a:pPr>
            <a:r>
              <a:rPr lang="ja-JP" altLang="ja-JP" sz="66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64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選手壮行会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/>
      <p:bldP spid="204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1"/>
          <p:cNvSpPr>
            <a:spLocks noChangeArrowheads="1"/>
          </p:cNvSpPr>
          <p:nvPr/>
        </p:nvSpPr>
        <p:spPr bwMode="auto">
          <a:xfrm>
            <a:off x="204939" y="218189"/>
            <a:ext cx="2117423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６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438400" y="273050"/>
            <a:ext cx="54102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700"/>
              </a:spcBef>
              <a:buClrTx/>
              <a:buFontTx/>
              <a:buNone/>
            </a:pPr>
            <a:r>
              <a:rPr lang="ja-JP" altLang="ja-JP" sz="6800" dirty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校内球技大会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"/>
            <a:ext cx="10747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777574"/>
            <a:ext cx="3384375" cy="241741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212258"/>
            <a:ext cx="3240360" cy="23147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32" y="1773698"/>
            <a:ext cx="3413837" cy="243856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2208"/>
            <a:ext cx="3439645" cy="245707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47" y="4195699"/>
            <a:ext cx="3266822" cy="23333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6" y="4141133"/>
            <a:ext cx="3574351" cy="23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50052B-E0A6-456F-BEAB-DD9980B73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08112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7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95936" y="325438"/>
            <a:ext cx="4176166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000"/>
              </a:spcBef>
              <a:buClrTx/>
              <a:buFontTx/>
              <a:buNone/>
            </a:pPr>
            <a:r>
              <a:rPr lang="ja-JP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体育祭</a:t>
            </a:r>
          </a:p>
        </p:txBody>
      </p:sp>
      <p:pic>
        <p:nvPicPr>
          <p:cNvPr id="23560" name="Picture 8" descr="\\DBSV01\teacher（画像フォルダ）\teacher-画像フォルダ\校務分掌フォルダ\教務部\h25写真\10.3体育祭\P1070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30488"/>
            <a:ext cx="54721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\\DBSV01\teacher（画像フォルダ）\teacher-画像フォルダ\校務分掌フォルダ\教務部\h25写真\10.3体育祭\P1070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87513"/>
            <a:ext cx="3843337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\\DBSV01\teacher（画像フォルダ）\teacher-画像フォルダ\校務分掌フォルダ\教務部\h25写真\10.3体育祭\P1070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2276475"/>
            <a:ext cx="55689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"/>
          <p:cNvSpPr>
            <a:spLocks noChangeArrowheads="1"/>
          </p:cNvSpPr>
          <p:nvPr/>
        </p:nvSpPr>
        <p:spPr bwMode="auto">
          <a:xfrm>
            <a:off x="215568" y="379519"/>
            <a:ext cx="2968200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288344" y="218189"/>
            <a:ext cx="2968200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429000" y="152400"/>
            <a:ext cx="546348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ja-JP" altLang="en-US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校内文化祭</a:t>
            </a:r>
            <a:endParaRPr lang="ja-JP" altLang="ja-JP" sz="8000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428" y="1654929"/>
            <a:ext cx="4162885" cy="2768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1654929"/>
            <a:ext cx="4004123" cy="26381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24" y="4009888"/>
            <a:ext cx="4004123" cy="26627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150" y="4032363"/>
            <a:ext cx="3983796" cy="264026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2304" y="2420888"/>
            <a:ext cx="4198428" cy="280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288344" y="218189"/>
            <a:ext cx="2968200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255963" y="152400"/>
            <a:ext cx="6500613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ja-JP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梁華祭</a:t>
            </a:r>
            <a:r>
              <a:rPr lang="en-US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(</a:t>
            </a:r>
            <a:r>
              <a:rPr lang="ja-JP" altLang="en-US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公開</a:t>
            </a:r>
            <a:r>
              <a:rPr lang="en-US" altLang="ja-JP" sz="8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)</a:t>
            </a:r>
            <a:endParaRPr lang="ja-JP" altLang="ja-JP" sz="8000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87" y="1700808"/>
            <a:ext cx="1154113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0" y="2718396"/>
            <a:ext cx="5745842" cy="38356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96" y="1614296"/>
            <a:ext cx="4983680" cy="33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198463" y="382588"/>
            <a:ext cx="2967037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１０月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165500" y="1"/>
            <a:ext cx="6159028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650"/>
              </a:spcBef>
              <a:buClrTx/>
              <a:buFontTx/>
              <a:buNone/>
            </a:pPr>
            <a:r>
              <a:rPr lang="ja-JP" altLang="ja-JP" sz="6600" b="1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マラソン大会</a:t>
            </a:r>
            <a:r>
              <a:rPr lang="ja-JP" altLang="en-US" sz="6600" b="1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・芋煮会</a:t>
            </a:r>
            <a:endParaRPr lang="ja-JP" altLang="ja-JP" sz="6600" b="1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" y="2720935"/>
            <a:ext cx="4670267" cy="33322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72252"/>
            <a:ext cx="3456384" cy="23024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387066"/>
            <a:ext cx="3456385" cy="230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216982" y="53872"/>
            <a:ext cx="2986866" cy="1346385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１１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275856" y="126195"/>
            <a:ext cx="6048672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ja-JP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修学旅行</a:t>
            </a:r>
            <a:r>
              <a:rPr lang="en-US" altLang="ja-JP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(2</a:t>
            </a:r>
            <a:r>
              <a:rPr lang="ja-JP" alt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年</a:t>
            </a:r>
            <a:r>
              <a:rPr lang="en-US" altLang="ja-JP" sz="7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) 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2" y="1485286"/>
            <a:ext cx="4287519" cy="32024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71" y="1485287"/>
            <a:ext cx="4279158" cy="3202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05" y="3562749"/>
            <a:ext cx="4255653" cy="319638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62" y="3672291"/>
            <a:ext cx="4254139" cy="3086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"/>
          <p:cNvSpPr>
            <a:spLocks noChangeArrowheads="1"/>
          </p:cNvSpPr>
          <p:nvPr/>
        </p:nvSpPr>
        <p:spPr bwMode="auto">
          <a:xfrm>
            <a:off x="290513" y="446088"/>
            <a:ext cx="2967037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</a:t>
            </a: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19873" y="518726"/>
            <a:ext cx="590465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ja-JP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遠足</a:t>
            </a:r>
            <a:r>
              <a:rPr lang="en-US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(1</a:t>
            </a:r>
            <a:r>
              <a:rPr lang="ja-JP" altLang="en-US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・</a:t>
            </a:r>
            <a:r>
              <a:rPr lang="en-US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3</a:t>
            </a:r>
            <a:r>
              <a:rPr lang="ja-JP" altLang="en-US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年</a:t>
            </a:r>
            <a:r>
              <a:rPr lang="en-US" altLang="ja-JP" sz="72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)</a:t>
            </a:r>
            <a:endParaRPr lang="ja-JP" altLang="ja-JP" sz="7200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6" y="1969839"/>
            <a:ext cx="4190811" cy="276593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256" y="1879122"/>
            <a:ext cx="4043881" cy="26874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226022"/>
            <a:ext cx="3173185" cy="439019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789040"/>
            <a:ext cx="4214126" cy="2819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220663" y="369888"/>
            <a:ext cx="2117725" cy="1347787"/>
          </a:xfrm>
          <a:prstGeom prst="roundRect">
            <a:avLst>
              <a:gd name="adj" fmla="val 3110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３月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922588" y="361950"/>
            <a:ext cx="51054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ts val="2250"/>
              </a:spcBef>
              <a:buClrTx/>
              <a:buFontTx/>
              <a:buNone/>
            </a:pPr>
            <a:r>
              <a:rPr lang="ja-JP" altLang="ja-JP" sz="9000" dirty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卒業式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5072347" cy="338437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628" y="1971503"/>
            <a:ext cx="4979166" cy="33123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132" y="2548038"/>
            <a:ext cx="5551180" cy="3660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763588" y="2673350"/>
            <a:ext cx="7993062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ja-JP" sz="6000" b="1" dirty="0"/>
              <a:t>梁川高校の</a:t>
            </a:r>
            <a:r>
              <a:rPr lang="ja-JP" altLang="en-US" sz="6000" b="1" dirty="0"/>
              <a:t>部活動を</a:t>
            </a:r>
            <a:endParaRPr lang="en-US" altLang="ja-JP" sz="6000" b="1" dirty="0"/>
          </a:p>
          <a:p>
            <a:pPr eaLnBrk="1" hangingPunct="1">
              <a:spcBef>
                <a:spcPts val="1000"/>
              </a:spcBef>
              <a:buClr>
                <a:srgbClr val="FFFFFF"/>
              </a:buClr>
            </a:pPr>
            <a:r>
              <a:rPr lang="ja-JP" altLang="en-US" sz="6000" b="1" dirty="0"/>
              <a:t>紹介します。</a:t>
            </a:r>
            <a:endParaRPr lang="ja-JP" altLang="ja-JP" sz="6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1550" y="549275"/>
            <a:ext cx="7056438" cy="1143000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部活動</a:t>
            </a:r>
            <a:endParaRPr lang="ja-JP" altLang="ja-JP" sz="7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\\DBSV01\teacher（画像フォルダ）\teacher-画像フォルダ\校務分掌フォルダ\教務部\学校パンフ用写真\H25作成パンフ\部活\IMG_05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53" y="571499"/>
            <a:ext cx="4104456" cy="307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428105" y="176026"/>
            <a:ext cx="3959448" cy="1528141"/>
          </a:xfrm>
          <a:prstGeom prst="hexagon">
            <a:avLst>
              <a:gd name="adj" fmla="val 20061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  <a:defRPr/>
            </a:pPr>
            <a:r>
              <a:rPr lang="ja-JP" altLang="ja-JP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野球部</a:t>
            </a:r>
          </a:p>
        </p:txBody>
      </p:sp>
      <p:pic>
        <p:nvPicPr>
          <p:cNvPr id="31749" name="Picture 7" descr="\\DBSV01\teacher（画像フォルダ）\teacher-画像フォルダ\校務分掌フォルダ\生徒会\H26\140711_0714野球応援\IMG_12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0" r="23645" b="22919"/>
          <a:stretch>
            <a:fillRect/>
          </a:stretch>
        </p:blipFill>
        <p:spPr bwMode="auto">
          <a:xfrm>
            <a:off x="4408488" y="3789363"/>
            <a:ext cx="470058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 descr="\\DBSV01\teacher（画像フォルダ）\teacher-画像フォルダ\校務分掌フォルダ\生徒会\H26\140711_0714野球応援\IMG_12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2"/>
          <a:stretch>
            <a:fillRect/>
          </a:stretch>
        </p:blipFill>
        <p:spPr bwMode="auto">
          <a:xfrm>
            <a:off x="254000" y="1785938"/>
            <a:ext cx="4038600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339752" y="486624"/>
            <a:ext cx="5099050" cy="1263938"/>
          </a:xfrm>
          <a:prstGeom prst="hexagon">
            <a:avLst>
              <a:gd name="adj" fmla="val 19592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  <a:defRPr/>
            </a:pPr>
            <a:r>
              <a:rPr lang="ja-JP" altLang="ja-JP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陸上競技部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60848"/>
            <a:ext cx="3801361" cy="434013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978106"/>
            <a:ext cx="4845198" cy="3412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49942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27088" y="1412875"/>
            <a:ext cx="7772400" cy="576263"/>
          </a:xfrm>
          <a:prstGeom prst="rect">
            <a:avLst/>
          </a:prstGeom>
          <a:gradFill rotWithShape="0">
            <a:gsLst>
              <a:gs pos="0">
                <a:srgbClr val="E1E8F5"/>
              </a:gs>
              <a:gs pos="100000">
                <a:srgbClr val="9AB5E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大正８年</a:t>
            </a: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　</a:t>
            </a:r>
            <a:r>
              <a:rPr lang="en-US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 </a:t>
            </a:r>
            <a:r>
              <a:rPr lang="ja-JP" altLang="ja-JP" sz="36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平成角ｺﾞｼｯｸ体W9" pitchFamily="48" charset="0"/>
              </a:rPr>
              <a:t>実科高等女学校</a:t>
            </a:r>
            <a:r>
              <a:rPr lang="ja-JP" altLang="en-US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平成角ｺﾞｼｯｸ体W9" pitchFamily="48" charset="0"/>
              </a:rPr>
              <a:t> 　</a:t>
            </a:r>
            <a:r>
              <a:rPr lang="ja-JP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として創立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3089274"/>
            <a:ext cx="5341937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7772400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ja-JP" altLang="ja-JP" sz="6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梁川高校の歴史</a:t>
            </a:r>
          </a:p>
        </p:txBody>
      </p:sp>
      <p:sp>
        <p:nvSpPr>
          <p:cNvPr id="2" name="角丸四角形吹き出し 1"/>
          <p:cNvSpPr/>
          <p:nvPr/>
        </p:nvSpPr>
        <p:spPr bwMode="auto">
          <a:xfrm>
            <a:off x="5500688" y="5084763"/>
            <a:ext cx="3433762" cy="1657350"/>
          </a:xfrm>
          <a:prstGeom prst="wedgeRoundRectCallout">
            <a:avLst>
              <a:gd name="adj1" fmla="val -69816"/>
              <a:gd name="adj2" fmla="val -96884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「微粒子病　伝染源地」</a:t>
            </a:r>
            <a:endParaRPr lang="en-US" altLang="ja-JP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ja-JP" altLang="en-US" sz="2200" dirty="0">
                <a:solidFill>
                  <a:schemeClr val="tx1"/>
                </a:solidFill>
              </a:rPr>
              <a:t>　梁川は昔、養蚕の町でした。カイコ（蚕）の病気の勉強をしているようです。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882" y="2204864"/>
            <a:ext cx="8595966" cy="15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800"/>
              </a:spcBef>
              <a:buClrTx/>
              <a:buFontTx/>
              <a:buNone/>
              <a:defRPr/>
            </a:pPr>
            <a:r>
              <a:rPr lang="ja-JP" altLang="en-US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73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昨年で創立１００年（</a:t>
            </a:r>
            <a:r>
              <a:rPr lang="en-US" altLang="ja-JP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73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11/2</a:t>
            </a:r>
            <a:r>
              <a:rPr lang="ja-JP" altLang="en-US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73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百周年記念　　　　　</a:t>
            </a:r>
            <a:endParaRPr lang="en-US" altLang="ja-JP" sz="40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73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800"/>
              </a:spcBef>
              <a:buClrTx/>
              <a:buFontTx/>
              <a:buNone/>
              <a:defRPr/>
            </a:pPr>
            <a:r>
              <a:rPr lang="ja-JP" altLang="en-US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73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　　　　　　　　　行事）</a:t>
            </a:r>
            <a:endParaRPr lang="ja-JP" altLang="ja-JP" sz="40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73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94099" y="404664"/>
            <a:ext cx="6840759" cy="1254094"/>
          </a:xfrm>
          <a:prstGeom prst="hexagon">
            <a:avLst>
              <a:gd name="adj" fmla="val 19592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  <a:defRPr/>
            </a:pPr>
            <a:r>
              <a:rPr lang="ja-JP" alt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ソフトテニス</a:t>
            </a:r>
            <a:r>
              <a:rPr lang="ja-JP" altLang="ja-JP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部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60848"/>
            <a:ext cx="3292346" cy="436624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999192"/>
            <a:ext cx="5216978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123728" y="234949"/>
            <a:ext cx="4341812" cy="1539875"/>
          </a:xfrm>
          <a:prstGeom prst="hexagon">
            <a:avLst>
              <a:gd name="adj" fmla="val 42450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ja-JP" sz="6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弓道部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4579790" cy="34062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996952"/>
            <a:ext cx="4775811" cy="3559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1754287"/>
            <a:ext cx="3708412" cy="496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79512" y="170832"/>
            <a:ext cx="8712968" cy="1244250"/>
          </a:xfrm>
          <a:prstGeom prst="hexagon">
            <a:avLst>
              <a:gd name="adj" fmla="val 20021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375"/>
              </a:spcBef>
              <a:buClrTx/>
              <a:buFontTx/>
              <a:buNone/>
              <a:defRPr/>
            </a:pPr>
            <a:r>
              <a:rPr lang="ja-JP" altLang="ja-JP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バスケットボール部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9" y="1738460"/>
            <a:ext cx="4173537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9" descr="\\Dbsv01\teacher（画像フォルダ）\teacher-画像フォルダ\教員個人フォルダ\田代淳子\ｈ２５美術部\DSCN1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3" y="2204864"/>
            <a:ext cx="5727018" cy="429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\\Dbsv01\teacher（画像フォルダ）\teacher-画像フォルダ\教員個人フォルダ\田代淳子\h25梁美展\DSC_0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27016" r="19820" b="38268"/>
          <a:stretch>
            <a:fillRect/>
          </a:stretch>
        </p:blipFill>
        <p:spPr bwMode="auto">
          <a:xfrm>
            <a:off x="6300192" y="4784542"/>
            <a:ext cx="255428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683568" y="188640"/>
            <a:ext cx="4608512" cy="1621178"/>
          </a:xfrm>
          <a:prstGeom prst="hexagon">
            <a:avLst>
              <a:gd name="adj" fmla="val 41317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美術</a:t>
            </a:r>
            <a:r>
              <a:rPr lang="ja-JP" alt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部</a:t>
            </a:r>
            <a:endParaRPr lang="ja-JP" altLang="ja-JP" sz="7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223" y="332656"/>
            <a:ext cx="2724161" cy="201618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7" y="2480331"/>
            <a:ext cx="2072059" cy="224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628774" y="33723"/>
            <a:ext cx="4887441" cy="1609549"/>
          </a:xfrm>
          <a:prstGeom prst="hexagon">
            <a:avLst>
              <a:gd name="adj" fmla="val 41317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華道</a:t>
            </a:r>
            <a:r>
              <a:rPr lang="ja-JP" alt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部</a:t>
            </a:r>
            <a:endParaRPr lang="ja-JP" altLang="ja-JP" sz="7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5594068" cy="3744416"/>
          </a:xfrm>
          <a:prstGeom prst="rect">
            <a:avLst/>
          </a:prstGeom>
        </p:spPr>
      </p:pic>
      <p:pic>
        <p:nvPicPr>
          <p:cNvPr id="38918" name="Picture 6" descr="\\DBSV01\teacher（画像フォルダ）\teacher-画像フォルダ\校務分掌フォルダ\教務部\学校パンフ用写真\H25作成パンフ\部活\DSCF0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51" y="2113670"/>
            <a:ext cx="3316319" cy="442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6629400"/>
            <a:ext cx="30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08602" y="130284"/>
            <a:ext cx="4507414" cy="1825613"/>
          </a:xfrm>
          <a:prstGeom prst="hexagon">
            <a:avLst>
              <a:gd name="adj" fmla="val 41317"/>
              <a:gd name="vf" fmla="val 115470"/>
            </a:avLst>
          </a:prstGeom>
          <a:solidFill>
            <a:srgbClr val="FFFF00"/>
          </a:solidFill>
          <a:ln w="25560" cap="sq">
            <a:solidFill>
              <a:srgbClr val="FF6600"/>
            </a:solidFill>
            <a:miter lim="800000"/>
            <a:headEnd/>
            <a:tailEnd/>
          </a:ln>
          <a:effectLst>
            <a:outerShdw dist="144957" dir="2270253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音楽部</a:t>
            </a:r>
            <a:endParaRPr lang="ja-JP" altLang="ja-JP" sz="8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27" y="2117546"/>
            <a:ext cx="3822474" cy="23327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70" y="2088380"/>
            <a:ext cx="3941992" cy="27058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70" y="4371670"/>
            <a:ext cx="3941992" cy="222630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7" y="4293096"/>
            <a:ext cx="3822474" cy="2383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835696" y="139631"/>
            <a:ext cx="4791869" cy="1249754"/>
          </a:xfrm>
          <a:prstGeom prst="roundRect">
            <a:avLst>
              <a:gd name="adj" fmla="val 20208"/>
            </a:avLst>
          </a:prstGeom>
          <a:solidFill>
            <a:srgbClr val="FFFF00"/>
          </a:solidFill>
          <a:ln w="6480" cap="sq">
            <a:solidFill>
              <a:srgbClr val="FFFFFF"/>
            </a:solidFill>
            <a:miter lim="800000"/>
            <a:headEnd/>
            <a:tailEnd/>
          </a:ln>
          <a:effectLst>
            <a:outerShdw dist="107933" dir="2700000" algn="ctr" rotWithShape="0">
              <a:srgbClr val="00FF00"/>
            </a:outerShdw>
          </a:effec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4125"/>
              </a:spcBef>
              <a:buClrTx/>
              <a:buFontTx/>
              <a:buNone/>
              <a:defRPr/>
            </a:pPr>
            <a:r>
              <a:rPr lang="ja-JP" alt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rPr>
              <a:t>家庭クラブ</a:t>
            </a:r>
            <a:endParaRPr lang="ja-JP" altLang="ja-JP" sz="6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  <a:ea typeface="HG丸ｺﾞｼｯｸM-PRO" pitchFamily="48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0" y="1700808"/>
            <a:ext cx="4300327" cy="30476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07" y="1700808"/>
            <a:ext cx="3564648" cy="2670692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8777" y="1700808"/>
            <a:ext cx="9061773" cy="2438400"/>
            <a:chOff x="82227" y="1556792"/>
            <a:chExt cx="9061773" cy="2438400"/>
          </a:xfrm>
        </p:grpSpPr>
        <p:pic>
          <p:nvPicPr>
            <p:cNvPr id="15" name="Picture 3" descr="F:\家庭クラブ\IMG_723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800" y="1556792"/>
              <a:ext cx="32512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家庭クラブ\IMG_717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556792"/>
              <a:ext cx="32512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G_02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7" y="1556792"/>
              <a:ext cx="3251199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278527" y="4293096"/>
            <a:ext cx="6021665" cy="2415442"/>
            <a:chOff x="1270000" y="4870450"/>
            <a:chExt cx="5688013" cy="1987550"/>
          </a:xfrm>
        </p:grpSpPr>
        <p:pic>
          <p:nvPicPr>
            <p:cNvPr id="8" name="Picture 4" descr="IMG_729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0" t="6306" r="19653" b="13127"/>
            <a:stretch>
              <a:fillRect/>
            </a:stretch>
          </p:blipFill>
          <p:spPr bwMode="auto">
            <a:xfrm>
              <a:off x="1270000" y="4870450"/>
              <a:ext cx="1963738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9" t="35872" r="36111" b="21193"/>
            <a:stretch>
              <a:fillRect/>
            </a:stretch>
          </p:blipFill>
          <p:spPr bwMode="auto">
            <a:xfrm>
              <a:off x="3213100" y="4870450"/>
              <a:ext cx="1895475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IMG_728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3" t="10193" r="14740" b="9241"/>
            <a:stretch>
              <a:fillRect/>
            </a:stretch>
          </p:blipFill>
          <p:spPr bwMode="auto">
            <a:xfrm>
              <a:off x="5091113" y="4870450"/>
              <a:ext cx="1866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 descr="minp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r="-17" b="39487"/>
          <a:stretch>
            <a:fillRect/>
          </a:stretch>
        </p:blipFill>
        <p:spPr bwMode="auto">
          <a:xfrm>
            <a:off x="3953018" y="3327276"/>
            <a:ext cx="5127532" cy="34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5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11560" y="188913"/>
            <a:ext cx="7848872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</a:t>
            </a:r>
            <a:r>
              <a:rPr lang="ja-JP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の入試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【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前期選抜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】</a:t>
            </a:r>
            <a:endParaRPr lang="ja-JP" altLang="ja-JP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348034"/>
            <a:ext cx="8568952" cy="5509966"/>
            <a:chOff x="398836" y="1354807"/>
            <a:chExt cx="7900734" cy="3913752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98836" y="1354807"/>
              <a:ext cx="2788494" cy="675087"/>
            </a:xfrm>
            <a:prstGeom prst="hexagon">
              <a:avLst>
                <a:gd name="adj" fmla="val 42450"/>
                <a:gd name="vf" fmla="val 115470"/>
              </a:avLst>
            </a:prstGeom>
            <a:solidFill>
              <a:srgbClr val="FFFF00"/>
            </a:solidFill>
            <a:ln w="25560" cap="sq">
              <a:solidFill>
                <a:srgbClr val="FF6600"/>
              </a:solidFill>
              <a:miter lim="800000"/>
              <a:headEnd/>
              <a:tailEnd/>
            </a:ln>
            <a:effectLst>
              <a:outerShdw dist="144957" dir="2270253" algn="ctr" rotWithShape="0">
                <a:srgbClr val="00FF00"/>
              </a:outerShdw>
            </a:effectLst>
          </p:spPr>
          <p:txBody>
            <a:bodyPr wrap="square"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4125"/>
                </a:spcBef>
                <a:buClrTx/>
                <a:buFontTx/>
                <a:buNone/>
                <a:defRPr/>
              </a:pPr>
              <a:r>
                <a:rPr lang="ja-JP" altLang="en-US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6" charset="0"/>
                  <a:ea typeface="HG丸ｺﾞｼｯｸM-PRO" pitchFamily="48" charset="-128"/>
                </a:rPr>
                <a:t>特色選抜</a:t>
              </a:r>
              <a:endParaRPr lang="ja-JP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endParaRPr>
            </a:p>
          </p:txBody>
        </p:sp>
        <p:sp>
          <p:nvSpPr>
            <p:cNvPr id="4" name="横巻き 3"/>
            <p:cNvSpPr/>
            <p:nvPr/>
          </p:nvSpPr>
          <p:spPr bwMode="auto">
            <a:xfrm>
              <a:off x="598014" y="1605383"/>
              <a:ext cx="7701556" cy="3663176"/>
            </a:xfrm>
            <a:prstGeom prst="horizontalScroll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学科：全日制普通科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募集枠：定員の４０％程度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志願してほしい生徒像：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①進路目標の実現に向けて地道な努力を継続できる者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②部活動・生徒会活動など</a:t>
              </a: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で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主体的に活動できる者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③基本的生活習慣が確立しており、率先して規律を守り、　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　 良識ある行動がとれる者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選抜方法：学力検査（５教科２５０点満点）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調査書（１９５点満点）　　志願理由書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個人面接（４０点満点）　 作文（２０点満点）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11560" y="188913"/>
            <a:ext cx="7848872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</a:t>
            </a:r>
            <a:r>
              <a:rPr lang="ja-JP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の入試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【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前期選抜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】</a:t>
            </a:r>
            <a:endParaRPr lang="ja-JP" altLang="ja-JP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262947"/>
            <a:ext cx="8568952" cy="5262398"/>
            <a:chOff x="398836" y="1294369"/>
            <a:chExt cx="7900734" cy="3737903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98836" y="1294369"/>
              <a:ext cx="2921280" cy="670209"/>
            </a:xfrm>
            <a:prstGeom prst="hexagon">
              <a:avLst>
                <a:gd name="adj" fmla="val 42450"/>
                <a:gd name="vf" fmla="val 115470"/>
              </a:avLst>
            </a:prstGeom>
            <a:solidFill>
              <a:srgbClr val="FFFF00"/>
            </a:solidFill>
            <a:ln w="25560" cap="sq">
              <a:solidFill>
                <a:srgbClr val="FF6600"/>
              </a:solidFill>
              <a:miter lim="800000"/>
              <a:headEnd/>
              <a:tailEnd/>
            </a:ln>
            <a:effectLst>
              <a:outerShdw dist="144957" dir="2270253" algn="ctr" rotWithShape="0">
                <a:srgbClr val="00FF00"/>
              </a:outerShdw>
            </a:effectLst>
          </p:spPr>
          <p:txBody>
            <a:bodyPr wrap="square"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4125"/>
                </a:spcBef>
                <a:buClrTx/>
                <a:buFontTx/>
                <a:buNone/>
                <a:defRPr/>
              </a:pPr>
              <a:r>
                <a:rPr lang="ja-JP" altLang="en-US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6" charset="0"/>
                  <a:ea typeface="HG丸ｺﾞｼｯｸM-PRO" pitchFamily="48" charset="-128"/>
                </a:rPr>
                <a:t>一般選抜</a:t>
              </a:r>
              <a:endParaRPr lang="ja-JP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endParaRPr>
            </a:p>
          </p:txBody>
        </p:sp>
        <p:sp>
          <p:nvSpPr>
            <p:cNvPr id="4" name="横巻き 3"/>
            <p:cNvSpPr/>
            <p:nvPr/>
          </p:nvSpPr>
          <p:spPr bwMode="auto">
            <a:xfrm>
              <a:off x="598014" y="1656531"/>
              <a:ext cx="7701556" cy="3375741"/>
            </a:xfrm>
            <a:prstGeom prst="horizontalScroll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学科：全日制普通科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募集定員：８０名（予定）－特色選抜合格者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選抜方法：学力検査（５教科２５０点満点）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調査書（２５０点満点）　　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個人面接（段階評価）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 　 学力検査と調査書の成績の比重は同等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11560" y="188913"/>
            <a:ext cx="7848872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</a:t>
            </a:r>
            <a:r>
              <a:rPr lang="ja-JP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の入試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【</a:t>
            </a:r>
            <a:r>
              <a:rPr lang="ja-JP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後期選抜</a:t>
            </a:r>
            <a:r>
              <a:rPr lang="en-US" altLang="ja-JP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】</a:t>
            </a:r>
            <a:endParaRPr lang="ja-JP" altLang="ja-JP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301039"/>
            <a:ext cx="8568952" cy="5224303"/>
            <a:chOff x="398836" y="1321427"/>
            <a:chExt cx="7900734" cy="3710845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98836" y="1321427"/>
              <a:ext cx="2921280" cy="670209"/>
            </a:xfrm>
            <a:prstGeom prst="hexagon">
              <a:avLst>
                <a:gd name="adj" fmla="val 42450"/>
                <a:gd name="vf" fmla="val 115470"/>
              </a:avLst>
            </a:prstGeom>
            <a:solidFill>
              <a:srgbClr val="FFFF00"/>
            </a:solidFill>
            <a:ln w="25560" cap="sq">
              <a:solidFill>
                <a:srgbClr val="FF6600"/>
              </a:solidFill>
              <a:miter lim="800000"/>
              <a:headEnd/>
              <a:tailEnd/>
            </a:ln>
            <a:effectLst>
              <a:outerShdw dist="144957" dir="2270253" algn="ctr" rotWithShape="0">
                <a:srgbClr val="00FF00"/>
              </a:outerShdw>
            </a:effectLst>
          </p:spPr>
          <p:txBody>
            <a:bodyPr wrap="square"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4125"/>
                </a:spcBef>
                <a:buClrTx/>
                <a:buFontTx/>
                <a:buNone/>
                <a:defRPr/>
              </a:pPr>
              <a:r>
                <a:rPr lang="ja-JP" altLang="en-US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6" charset="0"/>
                  <a:ea typeface="HG丸ｺﾞｼｯｸM-PRO" pitchFamily="48" charset="-128"/>
                </a:rPr>
                <a:t>後期選抜</a:t>
              </a:r>
              <a:endParaRPr lang="ja-JP" altLang="ja-JP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  <a:ea typeface="HG丸ｺﾞｼｯｸM-PRO" pitchFamily="48" charset="-128"/>
              </a:endParaRPr>
            </a:p>
          </p:txBody>
        </p:sp>
        <p:sp>
          <p:nvSpPr>
            <p:cNvPr id="4" name="横巻き 3"/>
            <p:cNvSpPr/>
            <p:nvPr/>
          </p:nvSpPr>
          <p:spPr bwMode="auto">
            <a:xfrm>
              <a:off x="598014" y="1656531"/>
              <a:ext cx="7701556" cy="3375741"/>
            </a:xfrm>
            <a:prstGeom prst="horizontalScroll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ja-JP" altLang="en-US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学科：全日制普通科</a:t>
              </a: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en-US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選抜方法：調査書（１９０点満点）　　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　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-128"/>
                </a:rPr>
                <a:t>　　　　　 　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個人面接（６０点満点）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 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altLang="ja-JP" sz="2400" dirty="0">
                  <a:solidFill>
                    <a:schemeClr val="tx1"/>
                  </a:solidFill>
                  <a:latin typeface="Arial" charset="0"/>
                  <a:ea typeface="ＭＳ Ｐゴシック" charset="-128"/>
                </a:rPr>
                <a:t>            </a:t>
              </a: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 作文（２０点満点）</a:t>
              </a:r>
              <a:endParaRPr kumimoji="0" lang="en-US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　　　　　　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3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370888" cy="719982"/>
          </a:xfrm>
          <a:prstGeom prst="rect">
            <a:avLst/>
          </a:prstGeom>
          <a:gradFill rotWithShape="0">
            <a:gsLst>
              <a:gs pos="0">
                <a:srgbClr val="E1E8F5"/>
              </a:gs>
              <a:gs pos="100000">
                <a:srgbClr val="9AB5E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昭和２３</a:t>
            </a:r>
            <a:r>
              <a:rPr lang="ja-JP" altLang="ja-JP" sz="2900" dirty="0">
                <a:solidFill>
                  <a:srgbClr val="0D0D0D"/>
                </a:solidFill>
                <a:latin typeface="HGS平成角ｺﾞｼｯｸ体W9" pitchFamily="48" charset="0"/>
              </a:rPr>
              <a:t>年</a:t>
            </a: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　</a:t>
            </a:r>
            <a:r>
              <a:rPr lang="ja-JP" altLang="en-US" sz="36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平成角ｺﾞｼｯｸ体W9" pitchFamily="48" charset="0"/>
              </a:rPr>
              <a:t>福島県立梁川高等学校　</a:t>
            </a:r>
            <a:r>
              <a:rPr lang="ja-JP" altLang="en-US" sz="2900" dirty="0">
                <a:solidFill>
                  <a:srgbClr val="0D0D0D"/>
                </a:solidFill>
                <a:latin typeface="HGS平成角ｺﾞｼｯｸ体W9" pitchFamily="48" charset="0"/>
              </a:rPr>
              <a:t>へ改称</a:t>
            </a:r>
            <a:endParaRPr lang="ja-JP" altLang="ja-JP" sz="2900" dirty="0">
              <a:solidFill>
                <a:srgbClr val="0D0D0D"/>
              </a:solidFill>
              <a:latin typeface="HGS平成角ｺﾞｼｯｸ体W9" pitchFamily="4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7772400" cy="1008062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ja-JP" altLang="ja-JP" sz="6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梁川高校の歴史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40100"/>
            <a:ext cx="58578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32" y="3022600"/>
            <a:ext cx="5665788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7269" y="5949950"/>
            <a:ext cx="6591076" cy="82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同窓生は１万３千人以上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019175"/>
            <a:ext cx="7543800" cy="4858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一人一人を大切にします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1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019175"/>
            <a:ext cx="7543800" cy="4858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希望進路１００％達成を目指します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8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019175"/>
            <a:ext cx="7543800" cy="4858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社会に貢献できる人材を育成します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0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600"/>
            <a:ext cx="8621018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382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871538" y="1363216"/>
            <a:ext cx="7328916" cy="451405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0000"/>
              </a:avLst>
            </a:prstTxWarp>
          </a:bodyPr>
          <a:lstStyle/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梁川高校が自分に合っていると思う人は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  <a:p>
            <a:pPr algn="ctr">
              <a:defRPr/>
            </a:pPr>
            <a:r>
              <a:rPr lang="ja-JP" altLang="en-US" sz="3600" kern="10" dirty="0">
                <a:ln w="324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</a:schemeClr>
                  </a:glow>
                  <a:outerShdw dist="125752" dir="2700000" algn="ctr" rotWithShape="0">
                    <a:srgbClr val="6600FF">
                      <a:alpha val="50026"/>
                    </a:srgbClr>
                  </a:outerShdw>
                </a:effectLst>
                <a:latin typeface="HG創英角ﾎﾟｯﾌﾟ体"/>
                <a:ea typeface="HG創英角ﾎﾟｯﾌﾟ体"/>
              </a:rPr>
              <a:t>考えてみてください！</a:t>
            </a:r>
            <a:endParaRPr lang="en-US" altLang="ja-JP" sz="3600" kern="10" dirty="0">
              <a:ln w="3240" cap="sq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3D4A8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</a:schemeClr>
                </a:glow>
                <a:outerShdw dist="125752" dir="2700000" algn="ctr" rotWithShape="0">
                  <a:srgbClr val="6600FF">
                    <a:alpha val="50026"/>
                  </a:srgbClr>
                </a:outerShdw>
              </a:effectLst>
              <a:latin typeface="HG創英角ﾎﾟｯﾌﾟ体"/>
              <a:ea typeface="HG創英角ﾎﾟｯﾌﾟ体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150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338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8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0"/>
            <a:ext cx="47037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1752600"/>
            <a:ext cx="8839200" cy="1511300"/>
          </a:xfrm>
          <a:prstGeom prst="rect">
            <a:avLst/>
          </a:prstGeom>
          <a:solidFill>
            <a:srgbClr val="21596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90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2" charset="0"/>
              </a:rPr>
              <a:t>知性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2" charset="0"/>
              </a:rPr>
              <a:t>広い視野と確かな判断力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4800" y="3463925"/>
            <a:ext cx="8839200" cy="1512888"/>
          </a:xfrm>
          <a:prstGeom prst="rect">
            <a:avLst/>
          </a:prstGeom>
          <a:solidFill>
            <a:srgbClr val="21596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90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誠実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礼儀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正しく協調性豊かな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心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4800" y="5157788"/>
            <a:ext cx="8839200" cy="1511300"/>
          </a:xfrm>
          <a:prstGeom prst="rect">
            <a:avLst/>
          </a:prstGeom>
          <a:solidFill>
            <a:srgbClr val="21596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90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責任</a:t>
            </a:r>
            <a:r>
              <a:rPr lang="ja-JP" altLang="ja-JP" sz="36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6" charset="0"/>
              </a:rPr>
              <a:t>積極的に自分の役割を果たす力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04800" y="287338"/>
            <a:ext cx="3835400" cy="1125537"/>
          </a:xfrm>
          <a:prstGeom prst="rect">
            <a:avLst/>
          </a:prstGeom>
          <a:solidFill>
            <a:srgbClr val="00FF00">
              <a:alpha val="50000"/>
            </a:srgbClr>
          </a:solidFill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校</a:t>
            </a:r>
            <a:r>
              <a:rPr lang="ja-JP" altLang="en-US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　</a:t>
            </a:r>
            <a:r>
              <a:rPr lang="ja-JP" altLang="ja-JP" sz="6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訓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2956" y="116632"/>
            <a:ext cx="404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昇降口前にある「青雲の像」　　</a:t>
            </a:r>
            <a:endParaRPr kumimoji="1" lang="en-US" altLang="ja-JP" sz="2400" dirty="0">
              <a:solidFill>
                <a:srgbClr val="FFFF00"/>
              </a:solidFill>
            </a:endParaRPr>
          </a:p>
          <a:p>
            <a:r>
              <a:rPr kumimoji="1" lang="ja-JP" altLang="en-US" sz="2400" dirty="0">
                <a:solidFill>
                  <a:srgbClr val="FFFF00"/>
                </a:solidFill>
              </a:rPr>
              <a:t>　　　　　　　　　　</a:t>
            </a:r>
            <a:r>
              <a:rPr kumimoji="1" lang="ja-JP" altLang="en-US" sz="2000" dirty="0">
                <a:solidFill>
                  <a:srgbClr val="FFFF00"/>
                </a:solidFill>
              </a:rPr>
              <a:t>（卒業生製作）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88577" y="1988840"/>
            <a:ext cx="833474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4000" dirty="0">
                <a:latin typeface="HGP平成丸ｺﾞｼｯｸ体W8" pitchFamily="48" charset="0"/>
              </a:rPr>
              <a:t>（</a:t>
            </a:r>
            <a:r>
              <a:rPr lang="en-US" altLang="ja-JP" sz="4000" dirty="0">
                <a:latin typeface="HGP平成丸ｺﾞｼｯｸ体W8" pitchFamily="48" charset="0"/>
              </a:rPr>
              <a:t>1</a:t>
            </a:r>
            <a:r>
              <a:rPr lang="ja-JP" altLang="ja-JP" sz="4000" dirty="0">
                <a:latin typeface="HGP平成丸ｺﾞｼｯｸ体W8" pitchFamily="48" charset="0"/>
              </a:rPr>
              <a:t>）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「基礎学力」を身に付け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させ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る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授業</a:t>
            </a:r>
            <a:endParaRPr lang="en-US" altLang="ja-JP" sz="4000" b="1" dirty="0">
              <a:solidFill>
                <a:srgbClr val="FFFF00"/>
              </a:solidFill>
              <a:latin typeface="HGP平成丸ｺﾞｼｯｸ体W8" pitchFamily="4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　</a:t>
            </a:r>
            <a:r>
              <a:rPr lang="ja-JP" altLang="en-US" sz="4000" dirty="0">
                <a:latin typeface="HGP平成丸ｺﾞｼｯｸ体W8" pitchFamily="48" charset="0"/>
              </a:rPr>
              <a:t>が充実しています</a:t>
            </a:r>
            <a:r>
              <a:rPr lang="ja-JP" altLang="ja-JP" sz="4000" dirty="0">
                <a:latin typeface="HGP平成丸ｺﾞｼｯｸ体W8" pitchFamily="48" charset="0"/>
              </a:rPr>
              <a:t>。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9750" y="5055947"/>
            <a:ext cx="828357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4000" dirty="0">
                <a:latin typeface="HGP平成丸ｺﾞｼｯｸ体W8" pitchFamily="48" charset="0"/>
              </a:rPr>
              <a:t>（</a:t>
            </a:r>
            <a:r>
              <a:rPr lang="ja-JP" altLang="en-US" sz="4000" dirty="0">
                <a:latin typeface="HGP平成丸ｺﾞｼｯｸ体W8" pitchFamily="48" charset="0"/>
              </a:rPr>
              <a:t>３</a:t>
            </a:r>
            <a:r>
              <a:rPr lang="ja-JP" altLang="ja-JP" sz="4000" dirty="0">
                <a:latin typeface="HGP平成丸ｺﾞｼｯｸ体W8" pitchFamily="48" charset="0"/>
              </a:rPr>
              <a:t>）</a:t>
            </a:r>
            <a:r>
              <a:rPr lang="ja-JP" altLang="en-US" sz="4000" dirty="0">
                <a:latin typeface="HGP平成丸ｺﾞｼｯｸ体W8" pitchFamily="48" charset="0"/>
              </a:rPr>
              <a:t>生徒一人一人とじっくり関わり、</a:t>
            </a:r>
            <a:r>
              <a:rPr lang="ja-JP" altLang="ja-JP" sz="4000" dirty="0">
                <a:solidFill>
                  <a:schemeClr val="bg1"/>
                </a:solidFill>
                <a:latin typeface="HGP平成丸ｺﾞｼｯｸ体W8" pitchFamily="48" charset="0"/>
              </a:rPr>
              <a:t>進</a:t>
            </a:r>
            <a:endParaRPr lang="en-US" altLang="ja-JP" sz="4000" dirty="0">
              <a:solidFill>
                <a:schemeClr val="bg1"/>
              </a:solidFill>
              <a:latin typeface="HGP平成丸ｺﾞｼｯｸ体W8" pitchFamily="4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4000" dirty="0">
                <a:solidFill>
                  <a:schemeClr val="bg1"/>
                </a:solidFill>
                <a:latin typeface="HGP平成丸ｺﾞｼｯｸ体W8" pitchFamily="48" charset="0"/>
              </a:rPr>
              <a:t>　</a:t>
            </a:r>
            <a:r>
              <a:rPr lang="ja-JP" altLang="ja-JP" sz="4000" dirty="0">
                <a:solidFill>
                  <a:schemeClr val="bg1"/>
                </a:solidFill>
                <a:latin typeface="HGP平成丸ｺﾞｼｯｸ体W8" pitchFamily="48" charset="0"/>
              </a:rPr>
              <a:t>路</a:t>
            </a:r>
            <a:r>
              <a:rPr lang="ja-JP" altLang="en-US" sz="4000" dirty="0">
                <a:solidFill>
                  <a:schemeClr val="bg1"/>
                </a:solidFill>
                <a:latin typeface="HGP平成丸ｺﾞｼｯｸ体W8" pitchFamily="48" charset="0"/>
              </a:rPr>
              <a:t>実現</a:t>
            </a:r>
            <a:r>
              <a:rPr lang="ja-JP" altLang="ja-JP" sz="4000" dirty="0">
                <a:solidFill>
                  <a:schemeClr val="bg1"/>
                </a:solidFill>
                <a:latin typeface="HGP平成丸ｺﾞｼｯｸ体W8" pitchFamily="48" charset="0"/>
              </a:rPr>
              <a:t>を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教職員全員で支援</a:t>
            </a:r>
            <a:r>
              <a:rPr lang="ja-JP" altLang="en-US" sz="4000" dirty="0">
                <a:latin typeface="HGP平成丸ｺﾞｼｯｸ体W8" pitchFamily="48" charset="0"/>
              </a:rPr>
              <a:t>します</a:t>
            </a:r>
            <a:r>
              <a:rPr lang="ja-JP" altLang="ja-JP" sz="4000" dirty="0">
                <a:latin typeface="HGP平成丸ｺﾞｼｯｸ体W8" pitchFamily="48" charset="0"/>
              </a:rPr>
              <a:t>。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064698" cy="1441450"/>
          </a:xfrm>
          <a:prstGeom prst="rect">
            <a:avLst/>
          </a:prstGeom>
          <a:solidFill>
            <a:srgbClr val="00CC00">
              <a:alpha val="79999"/>
            </a:srgbClr>
          </a:solidFill>
          <a:ln w="25560" cap="sq">
            <a:solidFill>
              <a:srgbClr val="C050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buClrTx/>
              <a:buFontTx/>
              <a:buNone/>
              <a:defRPr/>
            </a:pPr>
            <a:r>
              <a:rPr lang="ja-JP" altLang="ja-JP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梁川高校の特徴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42925" y="3501008"/>
            <a:ext cx="828040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alibri" pitchFamily="32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ja-JP" sz="4000" dirty="0">
                <a:latin typeface="HGP平成丸ｺﾞｼｯｸ体W8" pitchFamily="48" charset="0"/>
              </a:rPr>
              <a:t>（</a:t>
            </a:r>
            <a:r>
              <a:rPr lang="ja-JP" altLang="en-US" sz="4000" dirty="0">
                <a:latin typeface="HGP平成丸ｺﾞｼｯｸ体W8" pitchFamily="48" charset="0"/>
              </a:rPr>
              <a:t>２</a:t>
            </a:r>
            <a:r>
              <a:rPr lang="ja-JP" altLang="ja-JP" sz="4000" dirty="0">
                <a:latin typeface="HGP平成丸ｺﾞｼｯｸ体W8" pitchFamily="48" charset="0"/>
              </a:rPr>
              <a:t>）</a:t>
            </a:r>
            <a:r>
              <a:rPr lang="ja-JP" altLang="en-US" sz="4000" dirty="0">
                <a:latin typeface="HGP平成丸ｺﾞｼｯｸ体W8" pitchFamily="48" charset="0"/>
              </a:rPr>
              <a:t>２年生から、各自</a:t>
            </a:r>
            <a:r>
              <a:rPr lang="ja-JP" altLang="ja-JP" sz="4000" dirty="0">
                <a:latin typeface="HGP平成丸ｺﾞｼｯｸ体W8" pitchFamily="48" charset="0"/>
              </a:rPr>
              <a:t>の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進路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等</a:t>
            </a:r>
            <a:r>
              <a:rPr lang="ja-JP" altLang="ja-JP" sz="4000" b="1" dirty="0">
                <a:solidFill>
                  <a:srgbClr val="FFFF00"/>
                </a:solidFill>
                <a:latin typeface="HGP平成丸ｺﾞｼｯｸ体W8" pitchFamily="48" charset="0"/>
              </a:rPr>
              <a:t>に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応じ</a:t>
            </a:r>
            <a:endParaRPr lang="en-US" altLang="ja-JP" sz="4000" b="1" dirty="0">
              <a:solidFill>
                <a:srgbClr val="FFFF00"/>
              </a:solidFill>
              <a:latin typeface="HGP平成丸ｺﾞｼｯｸ体W8" pitchFamily="4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　</a:t>
            </a:r>
            <a:r>
              <a:rPr lang="ja-JP" altLang="en-US" sz="4000" b="1" dirty="0" err="1">
                <a:solidFill>
                  <a:srgbClr val="FFFF00"/>
                </a:solidFill>
                <a:latin typeface="HGP平成丸ｺﾞｼｯｸ体W8" pitchFamily="48" charset="0"/>
              </a:rPr>
              <a:t>た</a:t>
            </a:r>
            <a:r>
              <a:rPr lang="ja-JP" altLang="en-US" sz="4000" b="1" dirty="0">
                <a:solidFill>
                  <a:srgbClr val="FFFF00"/>
                </a:solidFill>
                <a:latin typeface="HGP平成丸ｺﾞｼｯｸ体W8" pitchFamily="48" charset="0"/>
              </a:rPr>
              <a:t>科目を選択</a:t>
            </a:r>
            <a:r>
              <a:rPr lang="ja-JP" altLang="ja-JP" sz="4000" dirty="0">
                <a:latin typeface="HGP平成丸ｺﾞｼｯｸ体W8" pitchFamily="48" charset="0"/>
              </a:rPr>
              <a:t>することができ</a:t>
            </a:r>
            <a:r>
              <a:rPr lang="ja-JP" altLang="en-US" sz="4000" dirty="0">
                <a:latin typeface="HGP平成丸ｺﾞｼｯｸ体W8" pitchFamily="48" charset="0"/>
              </a:rPr>
              <a:t>ます</a:t>
            </a:r>
            <a:r>
              <a:rPr lang="ja-JP" altLang="ja-JP" sz="4000" dirty="0">
                <a:latin typeface="HGP平成丸ｺﾞｼｯｸ体W8" pitchFamily="48" charset="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28600" y="115888"/>
            <a:ext cx="7727950" cy="1441450"/>
          </a:xfrm>
          <a:prstGeom prst="rect">
            <a:avLst/>
          </a:prstGeom>
          <a:solidFill>
            <a:srgbClr val="00CC00">
              <a:alpha val="79999"/>
            </a:srgbClr>
          </a:solidFill>
          <a:ln w="25560" cap="sq">
            <a:solidFill>
              <a:srgbClr val="C050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500"/>
              </a:spcBef>
              <a:buClrTx/>
              <a:buFontTx/>
              <a:buNone/>
              <a:defRPr/>
            </a:pP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梁川高校の授業は、「基礎学力」をしっかりと身に付け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させます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P平成角ｺﾞｼｯｸ体W9" pitchFamily="48" charset="0"/>
              </a:rPr>
              <a:t>！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152400"/>
            <a:ext cx="1069975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73213"/>
            <a:ext cx="824230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116013" y="2924175"/>
            <a:ext cx="7056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188913"/>
            <a:ext cx="8229600" cy="1323975"/>
          </a:xfrm>
          <a:prstGeom prst="rect">
            <a:avLst/>
          </a:prstGeom>
          <a:solidFill>
            <a:srgbClr val="00CC00">
              <a:alpha val="79999"/>
            </a:srgbClr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梁川高校は、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一人一人の</a:t>
            </a: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進路希望</a:t>
            </a:r>
            <a:endParaRPr lang="en-US" altLang="ja-JP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S平成角ｺﾞｼｯｸ体W9" pitchFamily="48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ja-JP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S平成角ｺﾞｼｯｸ体W9" pitchFamily="48" charset="0"/>
              </a:rPr>
              <a:t>実現に必要な科目を選択できる！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65275"/>
            <a:ext cx="7632700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2636912"/>
            <a:ext cx="385127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基礎学力を身に付けた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い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！</a:t>
            </a:r>
            <a:b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</a:b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進学したい！</a:t>
            </a:r>
            <a:b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</a:b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就職したい！</a:t>
            </a:r>
            <a:r>
              <a:rPr lang="ja-JP" altLang="ja-JP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　</a:t>
            </a:r>
          </a:p>
          <a:p>
            <a:pPr>
              <a:buClrTx/>
              <a:buFontTx/>
              <a:buNone/>
              <a:defRPr/>
            </a:pPr>
            <a:endParaRPr lang="en-US" altLang="ja-JP" dirty="0">
              <a:effectLst>
                <a:outerShdw blurRad="38100" dist="38100" dir="2700000" algn="tl">
                  <a:srgbClr val="C0C0C0"/>
                </a:outerShdw>
              </a:effectLst>
              <a:latin typeface="HGS平成角ｺﾞｼｯｸ体W9" pitchFamily="4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14002" y="5467350"/>
            <a:ext cx="403383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２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・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３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年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生では、各自の興味や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進路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希望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に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応じた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科目を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、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それぞれ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４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科目ずつ選択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します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。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84169" y="2184420"/>
            <a:ext cx="2797150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１年生では、全員が「総合</a:t>
            </a:r>
            <a:r>
              <a:rPr lang="ja-JP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基礎</a:t>
            </a:r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」を学びます。</a:t>
            </a:r>
            <a:r>
              <a:rPr lang="ja-JP" altLang="ja-JP" dirty="0">
                <a:effectLst>
                  <a:outerShdw blurRad="38100" dist="38100" dir="2700000" algn="tl">
                    <a:srgbClr val="C0C0C0"/>
                  </a:outerShdw>
                </a:effectLst>
                <a:latin typeface="HGS平成角ｺﾞｼｯｸ体W9" pitchFamily="48" charset="0"/>
              </a:rPr>
              <a:t>　</a:t>
            </a:r>
          </a:p>
          <a:p>
            <a:pPr>
              <a:buClrTx/>
              <a:buFontTx/>
              <a:buNone/>
              <a:defRPr/>
            </a:pPr>
            <a:endParaRPr lang="en-US" altLang="ja-JP" dirty="0">
              <a:effectLst>
                <a:outerShdw blurRad="38100" dist="38100" dir="2700000" algn="tl">
                  <a:srgbClr val="C0C0C0"/>
                </a:outerShdw>
              </a:effectLst>
              <a:latin typeface="HGS平成角ｺﾞｼｯｸ体W9" pitchFamily="4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291" name="Group 2"/>
          <p:cNvGrpSpPr>
            <a:grpSpLocks/>
          </p:cNvGrpSpPr>
          <p:nvPr/>
        </p:nvGrpSpPr>
        <p:grpSpPr bwMode="auto">
          <a:xfrm>
            <a:off x="323850" y="255588"/>
            <a:ext cx="7343775" cy="1790700"/>
            <a:chOff x="204" y="161"/>
            <a:chExt cx="4626" cy="1128"/>
          </a:xfrm>
        </p:grpSpPr>
        <p:pic>
          <p:nvPicPr>
            <p:cNvPr id="122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61"/>
              <a:ext cx="4626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296" name="Text Box 4"/>
            <p:cNvSpPr txBox="1">
              <a:spLocks noChangeArrowheads="1"/>
            </p:cNvSpPr>
            <p:nvPr/>
          </p:nvSpPr>
          <p:spPr bwMode="auto">
            <a:xfrm>
              <a:off x="249" y="245"/>
              <a:ext cx="4535" cy="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ts val="8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FFFFFF"/>
                  </a:solidFill>
                  <a:latin typeface="Calibri" pitchFamily="32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基礎学力を身に付けたい人</a:t>
              </a:r>
              <a:endParaRPr lang="en-US" altLang="ja-JP" sz="4000" b="1" dirty="0">
                <a:solidFill>
                  <a:srgbClr val="0D0D0D"/>
                </a:solidFill>
                <a:latin typeface="ＭＳ ゴシック" pitchFamily="49" charset="-128"/>
                <a:ea typeface="ＭＳ ゴシック" pitchFamily="49" charset="-128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の</a:t>
              </a:r>
              <a:r>
                <a:rPr lang="ja-JP" altLang="en-US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ための</a:t>
              </a:r>
              <a:r>
                <a:rPr lang="ja-JP" altLang="ja-JP" sz="4000" b="1" dirty="0">
                  <a:solidFill>
                    <a:srgbClr val="0D0D0D"/>
                  </a:solidFill>
                  <a:latin typeface="ＭＳ ゴシック" pitchFamily="49" charset="-128"/>
                  <a:ea typeface="ＭＳ ゴシック" pitchFamily="49" charset="-128"/>
                </a:rPr>
                <a:t>選択科目</a:t>
              </a:r>
            </a:p>
          </p:txBody>
        </p:sp>
      </p:grp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60363" y="1916113"/>
            <a:ext cx="2698750" cy="3313112"/>
          </a:xfrm>
          <a:prstGeom prst="rect">
            <a:avLst/>
          </a:prstGeom>
          <a:noFill/>
          <a:ln w="38160" cap="sq">
            <a:solidFill>
              <a:srgbClr val="C6D9F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基礎の国語　</a:t>
            </a:r>
          </a:p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基礎の数学　</a:t>
            </a:r>
          </a:p>
          <a:p>
            <a:pPr>
              <a:spcBef>
                <a:spcPts val="2000"/>
              </a:spcBef>
              <a:buClrTx/>
              <a:buFontTx/>
              <a:buNone/>
              <a:defRPr/>
            </a:pPr>
            <a:r>
              <a:rPr lang="ja-JP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基礎の英語</a:t>
            </a:r>
          </a:p>
          <a:p>
            <a:pPr>
              <a:spcBef>
                <a:spcPts val="2000"/>
              </a:spcBef>
              <a:buClrTx/>
              <a:buFontTx/>
              <a:buNone/>
              <a:defRPr/>
            </a:pP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5373688"/>
            <a:ext cx="8099425" cy="1268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  <a:defRPr/>
            </a:pP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中学校までの学び直しの科目が充実</a:t>
            </a:r>
            <a:b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</a:br>
            <a:r>
              <a:rPr lang="ja-JP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</a:rPr>
              <a:t>一人一人の生徒にわかりやすく説明</a:t>
            </a:r>
            <a:endParaRPr lang="ja-JP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  <a:p>
            <a:pPr>
              <a:spcBef>
                <a:spcPts val="2250"/>
              </a:spcBef>
              <a:buClrTx/>
              <a:buFontTx/>
              <a:buNone/>
              <a:defRPr/>
            </a:pPr>
            <a:endParaRPr lang="en-US" altLang="ja-JP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charset="-128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0709" y="1916113"/>
            <a:ext cx="441748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a41d5d40-2232-454b-a3ea-b95834e815f8"/>
</p:tagLst>
</file>

<file path=ppt/theme/theme1.xml><?xml version="1.0" encoding="utf-8"?>
<a:theme xmlns:a="http://schemas.openxmlformats.org/drawingml/2006/main" name="Office ​​テーマ">
  <a:themeElements>
    <a:clrScheme name="Office ​​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​​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ja-JP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ja-JP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​​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9685</TotalTime>
  <Words>1127</Words>
  <Application>Microsoft Office PowerPoint</Application>
  <PresentationFormat>画面に合わせる (4:3)</PresentationFormat>
  <Paragraphs>234</Paragraphs>
  <Slides>43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8" baseType="lpstr">
      <vt:lpstr>HGP創英ﾌﾟﾚｾﾞﾝｽEB</vt:lpstr>
      <vt:lpstr>HGP創英角ｺﾞｼｯｸUB</vt:lpstr>
      <vt:lpstr>HGP平成角ｺﾞｼｯｸ体W9</vt:lpstr>
      <vt:lpstr>HGP平成丸ｺﾞｼｯｸ体W8</vt:lpstr>
      <vt:lpstr>HGS創英角ﾎﾟｯﾌﾟ体</vt:lpstr>
      <vt:lpstr>HGS平成角ｺﾞｼｯｸ体W9</vt:lpstr>
      <vt:lpstr>HG丸ｺﾞｼｯｸM-PRO</vt:lpstr>
      <vt:lpstr>HG創英角ﾎﾟｯﾌﾟ体</vt:lpstr>
      <vt:lpstr>ＭＳ Ｐゴシック</vt:lpstr>
      <vt:lpstr>ＭＳ Ｐ明朝</vt:lpstr>
      <vt:lpstr>ＭＳ ゴシック</vt:lpstr>
      <vt:lpstr>Arial</vt:lpstr>
      <vt:lpstr>Calibri</vt:lpstr>
      <vt:lpstr>Times New Roman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生徒３１</dc:creator>
  <cp:lastModifiedBy>takasawa.masao</cp:lastModifiedBy>
  <cp:revision>629</cp:revision>
  <cp:lastPrinted>2018-06-26T02:52:13Z</cp:lastPrinted>
  <dcterms:created xsi:type="dcterms:W3CDTF">2001-06-20T01:15:09Z</dcterms:created>
  <dcterms:modified xsi:type="dcterms:W3CDTF">2020-08-06T06:36:45Z</dcterms:modified>
</cp:coreProperties>
</file>