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321" r:id="rId3"/>
    <p:sldId id="260" r:id="rId4"/>
    <p:sldId id="293" r:id="rId5"/>
    <p:sldId id="259" r:id="rId6"/>
    <p:sldId id="262" r:id="rId7"/>
    <p:sldId id="263" r:id="rId8"/>
    <p:sldId id="264" r:id="rId9"/>
    <p:sldId id="265" r:id="rId10"/>
    <p:sldId id="266" r:id="rId11"/>
    <p:sldId id="295" r:id="rId12"/>
    <p:sldId id="267" r:id="rId13"/>
    <p:sldId id="268" r:id="rId14"/>
    <p:sldId id="269" r:id="rId15"/>
    <p:sldId id="270" r:id="rId16"/>
    <p:sldId id="271" r:id="rId17"/>
    <p:sldId id="272" r:id="rId18"/>
    <p:sldId id="322" r:id="rId19"/>
    <p:sldId id="275" r:id="rId20"/>
    <p:sldId id="276" r:id="rId21"/>
    <p:sldId id="280" r:id="rId22"/>
    <p:sldId id="297" r:id="rId23"/>
    <p:sldId id="277" r:id="rId24"/>
    <p:sldId id="278" r:id="rId25"/>
    <p:sldId id="279" r:id="rId26"/>
    <p:sldId id="281" r:id="rId27"/>
    <p:sldId id="296" r:id="rId28"/>
    <p:sldId id="285" r:id="rId29"/>
    <p:sldId id="286" r:id="rId30"/>
    <p:sldId id="284" r:id="rId31"/>
    <p:sldId id="288" r:id="rId32"/>
    <p:sldId id="289" r:id="rId33"/>
    <p:sldId id="290" r:id="rId34"/>
    <p:sldId id="301" r:id="rId35"/>
    <p:sldId id="315" r:id="rId36"/>
    <p:sldId id="316" r:id="rId37"/>
    <p:sldId id="317" r:id="rId38"/>
    <p:sldId id="318" r:id="rId39"/>
    <p:sldId id="319" r:id="rId40"/>
    <p:sldId id="320" r:id="rId41"/>
    <p:sldId id="305" r:id="rId42"/>
  </p:sldIdLst>
  <p:sldSz cx="9144000" cy="6858000" type="screen4x3"/>
  <p:notesSz cx="6858000" cy="9945688"/>
  <p:custDataLst>
    <p:tags r:id="rId45"/>
  </p:custData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208" userDrawn="1">
          <p15:clr>
            <a:srgbClr val="A4A3A4"/>
          </p15:clr>
        </p15:guide>
        <p15:guide id="2" pos="149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9900"/>
    <a:srgbClr val="FF00FF"/>
    <a:srgbClr val="FFFFCC"/>
    <a:srgbClr val="EBF7FF"/>
    <a:srgbClr val="CCECFF"/>
    <a:srgbClr val="CCFFFF"/>
    <a:srgbClr val="CCCCFF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8" d="100"/>
          <a:sy n="68" d="100"/>
        </p:scale>
        <p:origin x="144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970" y="78"/>
      </p:cViewPr>
      <p:guideLst>
        <p:guide orient="horz" pos="4208"/>
        <p:guide pos="149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CD93299-3953-4712-97C8-0E4B96EF2E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DFDFD-5433-4915-B71C-D859596A0925}" type="slidenum">
              <a:rPr kumimoji="1" lang="ja-JP" altLang="en-US" smtClean="0">
                <a:solidFill>
                  <a:schemeClr val="tx1"/>
                </a:solidFill>
              </a:rPr>
              <a:t>‹#›</a:t>
            </a:fld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439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1"/>
          <p:cNvSpPr>
            <a:spLocks noChangeArrowheads="1"/>
          </p:cNvSpPr>
          <p:nvPr/>
        </p:nvSpPr>
        <p:spPr bwMode="auto">
          <a:xfrm>
            <a:off x="0" y="0"/>
            <a:ext cx="6858000" cy="99456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741" tIns="45869" rIns="91741" bIns="45869" anchor="ctr"/>
          <a:lstStyle/>
          <a:p>
            <a:endParaRPr lang="ja-JP" altLang="en-US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" y="0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741" tIns="45869" rIns="91741" bIns="45869" anchor="ctr"/>
          <a:lstStyle/>
          <a:p>
            <a:endParaRPr lang="ja-JP" altLang="en-US"/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3886415" y="0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741" tIns="45869" rIns="91741" bIns="45869" anchor="ctr"/>
          <a:lstStyle/>
          <a:p>
            <a:endParaRPr lang="ja-JP" altLang="en-US"/>
          </a:p>
        </p:txBody>
      </p:sp>
      <p:sp>
        <p:nvSpPr>
          <p:cNvPr id="4198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1388" y="746125"/>
            <a:ext cx="4973637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827" y="4724243"/>
            <a:ext cx="5026748" cy="447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noProof="0"/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1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741" tIns="45869" rIns="91741" bIns="45869" anchor="ctr"/>
          <a:lstStyle/>
          <a:p>
            <a:endParaRPr lang="ja-JP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413" y="9450073"/>
            <a:ext cx="2969988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96" tIns="46954" rIns="90296" bIns="46954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  <a:defRPr sz="12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D659021-2274-4B05-85A7-475BC4ADAC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1499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1C9337-2DE7-4FF7-A483-C846DF5784D6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13AF368-433C-4079-B63C-4C5CECA6961E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2302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84EA0A0-16E2-430C-8191-DE741D2B02E0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4870572-D6EE-47BF-9777-78A89BD00C2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162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1710E4D-7A83-458A-B805-3815095FBA29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9A0ACD-819D-446E-9D5B-8BEE3E1AC8B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65422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E28843E-F94F-4DD5-93DA-0748DE5C2BC0}" type="slidenum">
              <a:rPr lang="en-US" altLang="ja-JP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ja-JP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32E271D-4FE6-4416-9E10-3E7E082B8D0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9180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2BE43B0-64B4-4C6E-B4E7-324E021FE64D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2512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08ACBB-44F8-4189-BCBC-03435A91F40B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8483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C28EAB-775F-4C34-BEEC-94BD49969017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8930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784ED38-6CE0-4878-87E0-507F2DCED6C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253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1830E8E-01DD-4C17-B3B5-21F3AFD07EE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561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876E76F-43D8-421D-87CA-9D4C4363D86D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430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629878-8085-43CD-B93A-02E748A884A2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331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2D064A5-31C9-405A-8770-1AA6C00A0ABD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10508BC-E952-46ED-AACF-381A9750110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3073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5EA4981-F54F-4E85-922C-94E6F55FEA3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759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2FF8688-3EF8-4680-88E3-50A01996A218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8659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A5004BA-7032-4976-A0C1-DFCC1EFCD708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039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B89C9A1-7BD4-4B95-B1BC-3356F7328092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0079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433D817-5FE1-4382-8200-96A76BD48A0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4451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D84CE14-1CEB-485C-B4AD-11407D3F30C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852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B704FD2-AEBF-43CD-B9BB-E2052843F33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3630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60CC9D5-6CD2-48DF-AD3A-3723E86159A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275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40E53B-71EF-4C0C-862B-9C986436E84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5322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C6FD2B0-B733-4261-8604-179260EADAF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135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3223B3A-43AC-4E8C-8AF8-C5424C7F6857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28DE3B8-1DF6-4EDE-8EDF-8C30916C4BF2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5672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89106F8-E7AF-420F-AC50-FA9AEF36CD7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90636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8434BF5-EDDE-4DAC-94C3-B093D4C2779E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8105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A7FC4C0-9BED-4B66-AACE-4AEF5B87169D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6635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F2F1D1-4591-4851-9CFA-DD1E30FCC773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5443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94CD52-50DE-4C10-B3C7-2DA0A1732ED2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2580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1C664CE-5239-4F74-B6A9-317918299E98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7525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DB3B343-E3E0-4A1B-9333-D806344406E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1470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FA99072-3F30-4191-B7F0-28B1C46BE00F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4A3AE4-F882-4A42-9514-D6887D723BE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849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FCA7D0-9431-4446-B5FB-E1801501BD0F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1195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07BD546-C4D4-49F4-AF9C-CA2B3E63CC96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1861528-15A0-4E57-A12F-8CA004C70DD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334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478B906-1759-4503-B720-E62104D15B2A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C0D254A-B73F-4BDA-9E75-5CADA54682F2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6035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72E4B4E-8A03-4116-83D7-5736874242E3}" type="slidenum">
              <a:rPr lang="en-US" altLang="ja-JP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ja-JP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AD8F8A5-175F-4A0D-BE6A-62A882E2C93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0805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86415" y="9450072"/>
            <a:ext cx="2971587" cy="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96" tIns="46954" rIns="90296" bIns="46954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7558683-A4BE-4797-8A05-C2B511A3D21C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8" y="4724241"/>
            <a:ext cx="5028347" cy="447484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2"/>
              </a:spcBef>
              <a:tabLst>
                <a:tab pos="0" algn="l"/>
                <a:tab pos="917407" algn="l"/>
                <a:tab pos="1834812" algn="l"/>
                <a:tab pos="2752219" algn="l"/>
                <a:tab pos="3669625" algn="l"/>
                <a:tab pos="4587032" algn="l"/>
                <a:tab pos="5504438" algn="l"/>
                <a:tab pos="6421844" algn="l"/>
                <a:tab pos="7339251" algn="l"/>
                <a:tab pos="8256657" algn="l"/>
                <a:tab pos="9174063" algn="l"/>
                <a:tab pos="10091470" algn="l"/>
              </a:tabLst>
            </a:pPr>
            <a:endParaRPr lang="en-US" altLang="ja-JP">
              <a:ea typeface="ＭＳ Ｐ明朝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A73AA71-5A1A-450A-8E84-9E040023E5F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3D659021-2274-4B05-85A7-475BC4ADAC63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66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0E20-F846-490E-85C7-4D0EDF2049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945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734EC-12C0-47C7-8F2F-C376B56129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4543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38F7B-1690-431A-AC1C-A757339D49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6456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30A6D-AE2C-4360-86F4-745BB5D76C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026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C40FA-C0FD-40C6-84D1-CABF54F113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746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2D2C1-0C91-495A-9C75-E96CB0529E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405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3E8AB-868C-4B31-8BFF-CD8B56FD5A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138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FE1A8-3923-4257-867C-36EA640C5B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810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ED248-6639-479E-893D-EEA0B0203B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303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54A4B4-A791-4FE1-9D71-627528882ED2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639944" y="0"/>
            <a:ext cx="504056" cy="366712"/>
          </a:xfrm>
        </p:spPr>
        <p:txBody>
          <a:bodyPr/>
          <a:lstStyle>
            <a:lvl1pPr>
              <a:defRPr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4A0341E-CC80-46DB-826D-96F3AB8CFDF5}" type="slidenum">
              <a:rPr lang="en-US" altLang="ja-JP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428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A960-9DF9-4340-A1F1-15DC1992754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94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9188F-93AA-4871-8C28-01A493DBBA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335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/>
              <a:t>タイトルテキストの書式を編集するにはクリックします。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/>
              <a:t>アウトラインテキストの書式を編集するにはクリックします。</a:t>
            </a:r>
          </a:p>
          <a:p>
            <a:pPr lvl="1"/>
            <a:r>
              <a:rPr lang="en-GB" altLang="ja-JP"/>
              <a:t>2</a:t>
            </a:r>
            <a:r>
              <a:rPr lang="ja-JP" altLang="en-GB"/>
              <a:t>レベル目のアウトライン</a:t>
            </a:r>
          </a:p>
          <a:p>
            <a:pPr lvl="2"/>
            <a:r>
              <a:rPr lang="en-GB" altLang="ja-JP"/>
              <a:t>3</a:t>
            </a:r>
            <a:r>
              <a:rPr lang="ja-JP" altLang="en-GB"/>
              <a:t>レベル目のアウトライン</a:t>
            </a:r>
          </a:p>
          <a:p>
            <a:pPr lvl="3"/>
            <a:r>
              <a:rPr lang="en-GB" altLang="ja-JP"/>
              <a:t>4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5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6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7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8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9</a:t>
            </a:r>
            <a:r>
              <a:rPr lang="ja-JP" altLang="en-GB"/>
              <a:t>レベル目のアウトライン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354763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4A0341E-CC80-46DB-826D-96F3AB8CFD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gi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0"/>
            <a:ext cx="8360631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WordArt 2"/>
          <p:cNvSpPr>
            <a:spLocks noChangeArrowheads="1" noChangeShapeType="1" noTextEdit="1"/>
          </p:cNvSpPr>
          <p:nvPr/>
        </p:nvSpPr>
        <p:spPr bwMode="auto">
          <a:xfrm>
            <a:off x="720974" y="332656"/>
            <a:ext cx="7622232" cy="8709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>
                <a:ln w="12600" cap="sq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令和３年度高校説明会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75854" y="5945063"/>
            <a:ext cx="7596575" cy="8709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>
                <a:ln w="12600" cap="sq">
                  <a:solidFill>
                    <a:srgbClr val="EAEAEA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福島県立梁川高等学校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B9BF16D-1B20-4FE2-8743-5BF61560C14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972" y="183356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304800" y="165100"/>
            <a:ext cx="7307263" cy="1391692"/>
            <a:chOff x="192" y="104"/>
            <a:chExt cx="4603" cy="1124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4"/>
              <a:ext cx="4603" cy="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0" name="Text Box 5"/>
            <p:cNvSpPr txBox="1">
              <a:spLocks noChangeArrowheads="1"/>
            </p:cNvSpPr>
            <p:nvPr/>
          </p:nvSpPr>
          <p:spPr bwMode="auto">
            <a:xfrm>
              <a:off x="227" y="379"/>
              <a:ext cx="4534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自分の学力を向上させたい！</a:t>
              </a:r>
              <a:endParaRPr lang="ja-JP" altLang="ja-JP" sz="4000" b="1" dirty="0">
                <a:solidFill>
                  <a:srgbClr val="0D0D0D"/>
                </a:solidFill>
                <a:latin typeface="ＭＳ ゴシック" pitchFamily="49" charset="-128"/>
                <a:ea typeface="ＭＳ ゴシック" pitchFamily="49" charset="-128"/>
              </a:endParaRPr>
            </a:p>
          </p:txBody>
        </p:sp>
      </p:grp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95394" y="1638147"/>
            <a:ext cx="3312510" cy="3587778"/>
          </a:xfrm>
          <a:prstGeom prst="rect">
            <a:avLst/>
          </a:prstGeom>
          <a:noFill/>
          <a:ln w="28440" cap="sq">
            <a:solidFill>
              <a:srgbClr val="C6D9F1"/>
            </a:solidFill>
            <a:miter lim="800000"/>
            <a:headEnd/>
            <a:tailEnd/>
          </a:ln>
          <a:effectLst>
            <a:outerShdw dist="74769" dir="938535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現代の国語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数学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Ⅰ､</a:t>
            </a: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数学Ａ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英語コミュニケーション</a:t>
            </a: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Ⅰ</a:t>
            </a:r>
            <a:r>
              <a:rPr lang="ja-JP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･</a:t>
            </a: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Ⅱ</a:t>
            </a: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生物基礎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､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化学基礎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defRPr/>
            </a:pP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地理総合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､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歴史総合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75142" y="5436843"/>
            <a:ext cx="8352254" cy="12684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努力した経験は就職・進学活動での　　　　　　自己アピールにもつながります</a:t>
            </a:r>
            <a:endParaRPr lang="ja-JP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  <a:p>
            <a:pPr>
              <a:spcBef>
                <a:spcPts val="2250"/>
              </a:spcBef>
              <a:buClrTx/>
              <a:buFontTx/>
              <a:buNone/>
              <a:defRPr/>
            </a:pPr>
            <a:endParaRPr lang="en-US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8397" y="1612801"/>
            <a:ext cx="4888999" cy="36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DA4CF14-5EB3-4BC1-B779-133F9B7C9BB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10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38" y="201084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0445" y="2115991"/>
            <a:ext cx="4396493" cy="301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314325" y="0"/>
            <a:ext cx="7307263" cy="1511444"/>
            <a:chOff x="198" y="0"/>
            <a:chExt cx="4603" cy="1124"/>
          </a:xfrm>
        </p:grpSpPr>
        <p:pic>
          <p:nvPicPr>
            <p:cNvPr id="1434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" y="0"/>
              <a:ext cx="4603" cy="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44" name="Text Box 5"/>
            <p:cNvSpPr txBox="1">
              <a:spLocks noChangeArrowheads="1"/>
            </p:cNvSpPr>
            <p:nvPr/>
          </p:nvSpPr>
          <p:spPr bwMode="auto">
            <a:xfrm>
              <a:off x="232" y="29"/>
              <a:ext cx="4534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大学・短大・専門学校への</a:t>
              </a:r>
              <a:br>
                <a:rPr lang="en-US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</a:b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進学を目指したい！</a:t>
              </a:r>
            </a:p>
          </p:txBody>
        </p:sp>
      </p:grp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68300" y="1327334"/>
            <a:ext cx="3892291" cy="4203331"/>
          </a:xfrm>
          <a:prstGeom prst="rect">
            <a:avLst/>
          </a:prstGeom>
          <a:noFill/>
          <a:ln w="28440" cap="sq">
            <a:solidFill>
              <a:srgbClr val="C6D9F1"/>
            </a:solidFill>
            <a:miter lim="800000"/>
            <a:headEnd/>
            <a:tailEnd/>
          </a:ln>
          <a:effectLst>
            <a:outerShdw dist="74769" dir="938535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750"/>
              </a:spcBef>
              <a:buClrTx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文学国語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総合数学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英語論理･表現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Ⅰ</a:t>
            </a:r>
          </a:p>
          <a:p>
            <a:pPr>
              <a:spcBef>
                <a:spcPts val="1750"/>
              </a:spcBef>
              <a:buClrTx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物理基礎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､</a:t>
            </a: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地学基礎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日本文学史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倫理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､</a:t>
            </a: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政治･経済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28448" y="5595151"/>
            <a:ext cx="8603993" cy="10801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ja-JP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ＭＳ ゴシック" pitchFamily="49" charset="-128"/>
              </a:rPr>
              <a:t>　</a:t>
            </a:r>
            <a:r>
              <a:rPr lang="ja-JP" altLang="ja-JP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進学に対応した授業も選択可能</a:t>
            </a:r>
            <a:br>
              <a:rPr lang="en-US" altLang="ja-JP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</a:br>
            <a:r>
              <a:rPr lang="ja-JP" altLang="ja-JP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放課後に課外</a:t>
            </a:r>
            <a:r>
              <a:rPr lang="ja-JP" alt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学習</a:t>
            </a:r>
            <a:r>
              <a:rPr lang="ja-JP" altLang="ja-JP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も実施</a:t>
            </a:r>
          </a:p>
          <a:p>
            <a:pPr>
              <a:spcBef>
                <a:spcPts val="2250"/>
              </a:spcBef>
              <a:buClrTx/>
              <a:buFontTx/>
              <a:buNone/>
              <a:defRPr/>
            </a:pPr>
            <a:endParaRPr lang="en-US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F6F13C8-CA0B-4E23-86BB-F03808C0C72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11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3375"/>
            <a:ext cx="1219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11908" y="5877272"/>
            <a:ext cx="8192540" cy="647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ja-JP" sz="36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　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資格を</a:t>
            </a: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持っている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と</a:t>
            </a: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進学や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就職に有利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303159" y="219075"/>
            <a:ext cx="7300488" cy="1625601"/>
            <a:chOff x="192" y="138"/>
            <a:chExt cx="4743" cy="1024"/>
          </a:xfrm>
        </p:grpSpPr>
        <p:pic>
          <p:nvPicPr>
            <p:cNvPr id="1536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38"/>
              <a:ext cx="4711" cy="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9" name="Text Box 6"/>
            <p:cNvSpPr txBox="1">
              <a:spLocks noChangeArrowheads="1"/>
            </p:cNvSpPr>
            <p:nvPr/>
          </p:nvSpPr>
          <p:spPr bwMode="auto">
            <a:xfrm>
              <a:off x="308" y="210"/>
              <a:ext cx="4627" cy="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資格</a:t>
              </a:r>
              <a:r>
                <a:rPr lang="ja-JP" altLang="en-US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取得</a:t>
              </a:r>
              <a:r>
                <a:rPr lang="ja-JP" altLang="ja-JP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を目指</a:t>
              </a:r>
              <a:r>
                <a:rPr lang="ja-JP" altLang="en-US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したい</a:t>
              </a:r>
              <a:r>
                <a:rPr lang="ja-JP" altLang="ja-JP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！</a:t>
              </a:r>
            </a:p>
          </p:txBody>
        </p:sp>
      </p:grp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68313" y="1652588"/>
            <a:ext cx="3575050" cy="1848840"/>
          </a:xfrm>
          <a:prstGeom prst="rect">
            <a:avLst/>
          </a:prstGeom>
          <a:noFill/>
          <a:ln w="38160" cap="sq">
            <a:solidFill>
              <a:srgbClr val="C6D9F1"/>
            </a:solidFill>
            <a:miter lim="800000"/>
            <a:headEnd/>
            <a:tailEnd/>
          </a:ln>
          <a:effectLst>
            <a:outerShdw dist="74769" dir="938535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ビジネス基礎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情報処理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ネットワーク活用</a:t>
            </a:r>
            <a:endParaRPr lang="ja-JP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60363" y="3716338"/>
            <a:ext cx="4049712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  <a:defRPr/>
            </a:pPr>
            <a:r>
              <a:rPr lang="ja-JP" altLang="ja-JP" sz="2200" b="1" dirty="0">
                <a:ea typeface="ＭＳ ゴシック" pitchFamily="49" charset="-128"/>
              </a:rPr>
              <a:t>取得できる資格</a:t>
            </a:r>
            <a:br>
              <a:rPr lang="en-US" altLang="ja-JP" sz="2200" b="1" dirty="0">
                <a:ea typeface="ＭＳ ゴシック" pitchFamily="49" charset="-128"/>
              </a:rPr>
            </a:br>
            <a:r>
              <a:rPr lang="ja-JP" altLang="ja-JP" sz="2200" b="1" dirty="0">
                <a:ea typeface="ＭＳ ゴシック" pitchFamily="49" charset="-128"/>
              </a:rPr>
              <a:t>　ビジネス文書検定１～３級</a:t>
            </a:r>
            <a:br>
              <a:rPr lang="en-US" altLang="ja-JP" sz="2200" b="1" dirty="0">
                <a:ea typeface="ＭＳ ゴシック" pitchFamily="49" charset="-128"/>
              </a:rPr>
            </a:br>
            <a:r>
              <a:rPr lang="ja-JP" altLang="ja-JP" sz="2200" b="1" dirty="0">
                <a:ea typeface="ＭＳ ゴシック" pitchFamily="49" charset="-128"/>
              </a:rPr>
              <a:t>　情報処理検定２～３級</a:t>
            </a:r>
            <a:br>
              <a:rPr lang="en-US" altLang="ja-JP" sz="2200" b="1" dirty="0">
                <a:ea typeface="ＭＳ ゴシック" pitchFamily="49" charset="-128"/>
              </a:rPr>
            </a:br>
            <a:r>
              <a:rPr lang="ja-JP" altLang="ja-JP" sz="2200" b="1" dirty="0">
                <a:ea typeface="ＭＳ ゴシック" pitchFamily="49" charset="-128"/>
              </a:rPr>
              <a:t>　電卓</a:t>
            </a:r>
            <a:r>
              <a:rPr lang="ja-JP" altLang="en-US" sz="2200" b="1" dirty="0">
                <a:ea typeface="ＭＳ ゴシック" pitchFamily="49" charset="-128"/>
              </a:rPr>
              <a:t>実務</a:t>
            </a:r>
            <a:r>
              <a:rPr lang="ja-JP" altLang="ja-JP" sz="2200" b="1" dirty="0">
                <a:ea typeface="ＭＳ ゴシック" pitchFamily="49" charset="-128"/>
              </a:rPr>
              <a:t>検定２～３級</a:t>
            </a:r>
            <a:endParaRPr lang="en-US" altLang="ja-JP" sz="2200" b="1" dirty="0">
              <a:ea typeface="ＭＳ ゴシック" pitchFamily="49" charset="-128"/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77988"/>
            <a:ext cx="446563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84800" y="5295826"/>
            <a:ext cx="7412186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  <a:defRPr/>
            </a:pPr>
            <a:r>
              <a:rPr lang="ja-JP" altLang="en-US" sz="2200" b="1" dirty="0">
                <a:ea typeface="ＭＳ ゴシック" pitchFamily="49" charset="-128"/>
              </a:rPr>
              <a:t>他にも、漢検・英検・数検・日本語検定など</a:t>
            </a:r>
            <a:endParaRPr lang="en-US" altLang="ja-JP" sz="2200" b="1" dirty="0">
              <a:ea typeface="ＭＳ ゴシック" pitchFamily="49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90FAED-78E6-49DA-AA95-A741521F22B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12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343" grpId="0" animBg="1"/>
      <p:bldP spid="1434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0363" y="5256213"/>
            <a:ext cx="8099425" cy="1196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36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　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保育士や調理師</a:t>
            </a: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に向けた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学習にも対応</a:t>
            </a:r>
          </a:p>
          <a:p>
            <a:pPr algn="ctr">
              <a:buClrTx/>
              <a:buFontTx/>
              <a:buNone/>
              <a:defRPr/>
            </a:pP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芸術科目も充実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120650" y="85725"/>
            <a:ext cx="7764463" cy="2119313"/>
            <a:chOff x="76" y="54"/>
            <a:chExt cx="4891" cy="1335"/>
          </a:xfrm>
        </p:grpSpPr>
        <p:pic>
          <p:nvPicPr>
            <p:cNvPr id="1639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" y="54"/>
              <a:ext cx="4891" cy="1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92" name="Text Box 5"/>
            <p:cNvSpPr txBox="1">
              <a:spLocks noChangeArrowheads="1"/>
            </p:cNvSpPr>
            <p:nvPr/>
          </p:nvSpPr>
          <p:spPr bwMode="auto">
            <a:xfrm>
              <a:off x="227" y="126"/>
              <a:ext cx="4640" cy="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800" b="1" dirty="0">
                  <a:solidFill>
                    <a:srgbClr val="0D0D0D"/>
                  </a:solidFill>
                </a:rPr>
                <a:t>保育士や調理師・芸術</a:t>
              </a:r>
              <a:r>
                <a:rPr lang="ja-JP" altLang="en-US" sz="4800" b="1" dirty="0">
                  <a:solidFill>
                    <a:srgbClr val="0D0D0D"/>
                  </a:solidFill>
                </a:rPr>
                <a:t>系の仕事</a:t>
              </a:r>
              <a:r>
                <a:rPr lang="ja-JP" altLang="ja-JP" sz="4800" b="1" dirty="0">
                  <a:solidFill>
                    <a:srgbClr val="0D0D0D"/>
                  </a:solidFill>
                </a:rPr>
                <a:t>を目指</a:t>
              </a:r>
              <a:r>
                <a:rPr lang="ja-JP" altLang="en-US" sz="4800" b="1" dirty="0">
                  <a:solidFill>
                    <a:srgbClr val="0D0D0D"/>
                  </a:solidFill>
                </a:rPr>
                <a:t>したい</a:t>
              </a:r>
              <a:r>
                <a:rPr lang="ja-JP" altLang="ja-JP" sz="4800" b="1" dirty="0">
                  <a:solidFill>
                    <a:srgbClr val="0D0D0D"/>
                  </a:solidFill>
                </a:rPr>
                <a:t>！</a:t>
              </a:r>
            </a:p>
          </p:txBody>
        </p:sp>
      </p:grp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60363" y="1989138"/>
            <a:ext cx="3642518" cy="2679837"/>
          </a:xfrm>
          <a:prstGeom prst="rect">
            <a:avLst/>
          </a:prstGeom>
          <a:noFill/>
          <a:ln w="38160" cap="sq">
            <a:solidFill>
              <a:srgbClr val="C6D9F1"/>
            </a:solidFill>
            <a:miter lim="800000"/>
            <a:headEnd/>
            <a:tailEnd/>
          </a:ln>
          <a:effectLst>
            <a:outerShdw dist="74769" dir="938535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保育基礎</a:t>
            </a:r>
            <a:endParaRPr lang="ja-JP" altLang="ja-JP" sz="2800" b="1" dirty="0">
              <a:solidFill>
                <a:srgbClr val="FFFF00"/>
              </a:solidFill>
              <a:latin typeface="Arial" charset="0"/>
              <a:ea typeface="ＭＳ ゴシック" pitchFamily="49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フードデザイン</a:t>
            </a:r>
            <a:endParaRPr lang="en-US" altLang="ja-JP" sz="2800" b="1" dirty="0">
              <a:solidFill>
                <a:srgbClr val="FFFF00"/>
              </a:solidFill>
              <a:latin typeface="Arial" charset="0"/>
              <a:ea typeface="ＭＳ ゴシック" pitchFamily="49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音楽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Ⅱ</a:t>
            </a: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・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Ⅲ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美術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Ⅱ</a:t>
            </a: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・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Ⅲ</a:t>
            </a:r>
            <a:b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</a:br>
            <a:r>
              <a:rPr lang="ja-JP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器楽</a:t>
            </a:r>
            <a:b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</a:br>
            <a:r>
              <a:rPr lang="ja-JP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環境造形</a:t>
            </a:r>
          </a:p>
        </p:txBody>
      </p:sp>
      <p:pic>
        <p:nvPicPr>
          <p:cNvPr id="15369" name="Picture 9" descr="\\DBSV01\teacher（画像フォルダ）\teacher-画像フォルダ\校務分掌フォルダ\教務部\学校パンフ用写真\H25作成パンフ\授業風景\授業(３年‐５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951039"/>
            <a:ext cx="4319836" cy="323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3" descr="C:\Users\福島県立梁川高等学校\AppData\Local\Microsoft\Windows\Temporary Internet Files\Content.IE5\EQ8BIJRO\MC90043265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373063"/>
            <a:ext cx="12255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B7A7CD1-D211-43E2-8EF8-1A5ACD48236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13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3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33388" y="1773238"/>
            <a:ext cx="62992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en-US" altLang="ja-JP" sz="32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▲</a:t>
            </a:r>
            <a:r>
              <a:rPr lang="en-US" altLang="ja-JP" sz="3200" dirty="0">
                <a:solidFill>
                  <a:srgbClr val="0000FF"/>
                </a:solidFill>
                <a:latin typeface="Times New Roman" pitchFamily="16" charset="0"/>
              </a:rPr>
              <a:t> </a:t>
            </a:r>
            <a:r>
              <a:rPr lang="ja-JP" altLang="en-US" sz="3200" b="1" dirty="0">
                <a:latin typeface="Times New Roman" pitchFamily="16" charset="0"/>
              </a:rPr>
              <a:t>企業・上級学校</a:t>
            </a:r>
            <a:r>
              <a:rPr lang="ja-JP" altLang="ja-JP" sz="3200" b="1" dirty="0">
                <a:latin typeface="Times New Roman" pitchFamily="16" charset="0"/>
              </a:rPr>
              <a:t>見学会（１年）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79922" y="5877272"/>
            <a:ext cx="8418879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en-US" altLang="ja-JP" sz="32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▲</a:t>
            </a:r>
            <a:r>
              <a:rPr lang="en-US" altLang="ja-JP" sz="3200" dirty="0">
                <a:solidFill>
                  <a:srgbClr val="0000FF"/>
                </a:solidFill>
                <a:latin typeface="Times New Roman" pitchFamily="16" charset="0"/>
              </a:rPr>
              <a:t> </a:t>
            </a:r>
            <a:r>
              <a:rPr lang="ja-JP" altLang="en-US" sz="3200" dirty="0">
                <a:latin typeface="Times New Roman" pitchFamily="16" charset="0"/>
              </a:rPr>
              <a:t>課外授業・進路ガイダンス･</a:t>
            </a:r>
            <a:r>
              <a:rPr lang="ja-JP" altLang="ja-JP" sz="3200" dirty="0">
                <a:latin typeface="Times New Roman" pitchFamily="16" charset="0"/>
              </a:rPr>
              <a:t>面接指導（３年）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1521" y="254000"/>
            <a:ext cx="7250370" cy="1323975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生徒</a:t>
            </a: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の進路決定１００％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達成を目指し、キャリア教育を充実</a:t>
            </a: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！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95288" y="2636838"/>
            <a:ext cx="50752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en-US" altLang="ja-JP" sz="32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▲</a:t>
            </a:r>
            <a:r>
              <a:rPr lang="en-US" altLang="ja-JP" sz="3200" dirty="0">
                <a:solidFill>
                  <a:srgbClr val="0000FF"/>
                </a:solidFill>
                <a:latin typeface="Times New Roman" pitchFamily="16" charset="0"/>
              </a:rPr>
              <a:t> </a:t>
            </a:r>
            <a:r>
              <a:rPr lang="ja-JP" altLang="ja-JP" sz="3200" dirty="0">
                <a:latin typeface="Times New Roman" pitchFamily="16" charset="0"/>
              </a:rPr>
              <a:t>インターンシップ（２年）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8913"/>
            <a:ext cx="1095375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20238"/>
            <a:ext cx="3093474" cy="22690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322" y="1744429"/>
            <a:ext cx="2490293" cy="18476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3573016"/>
            <a:ext cx="3041225" cy="22690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3155" y="3573016"/>
            <a:ext cx="3115646" cy="226900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5F3851-FC38-465E-9028-E1DB79E25D2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14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429362"/>
              </p:ext>
            </p:extLst>
          </p:nvPr>
        </p:nvGraphicFramePr>
        <p:xfrm>
          <a:off x="599281" y="1249365"/>
          <a:ext cx="8137525" cy="4800602"/>
        </p:xfrm>
        <a:graphic>
          <a:graphicData uri="http://schemas.openxmlformats.org/drawingml/2006/table">
            <a:tbl>
              <a:tblPr/>
              <a:tblGrid>
                <a:gridCol w="2592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ea typeface="ＭＳ Ｐゴシック" charset="-128"/>
                        </a:rPr>
                        <a:t>進学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ea typeface="ＭＳ Ｐゴシック" charset="-128"/>
                        </a:rPr>
                        <a:t>就職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福島学院大学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阿武隈急行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いちい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桜の聖母短期大学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ＭＳ Ｐゴシック" charset="-128"/>
                          <a:ea typeface="ＭＳ Ｐゴシック" charset="-128"/>
                        </a:rPr>
                        <a:t>吉川紙業</a:t>
                      </a:r>
                      <a:endParaRPr kumimoji="0" lang="zh-TW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 charset="-128"/>
                        <a:ea typeface="ＭＳ Ｐゴシック" charset="-128"/>
                      </a:endParaRPr>
                    </a:p>
                  </a:txBody>
                  <a:tcPr marT="84279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ヨークベニマル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医療創生大学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曙ブレーキ福島製造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ダイユーエイト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東北福祉大学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福島交通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ＮＯＫ福島事業場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国際医療福祉大学校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福島太陽誘電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ＴＢソーテック東北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郡山健康科学専門学校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山崎製パン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カメイ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0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ＭＳ Ｐゴシック" charset="-128"/>
                          <a:ea typeface="ＭＳ Ｐゴシック" charset="-128"/>
                        </a:rPr>
                        <a:t>福島医療専門学校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 charset="-128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ＭＳ Ｐゴシック" charset="-128"/>
                          <a:ea typeface="ＭＳ Ｐゴシック" charset="-128"/>
                        </a:rPr>
                        <a:t>ＴＢソーテック東北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 charset="-128"/>
                        <a:ea typeface="ＭＳ Ｐゴシック" charset="-128"/>
                      </a:endParaRPr>
                    </a:p>
                  </a:txBody>
                  <a:tcPr marT="84279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吉野製作所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1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県高等理容美容学院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伊達物産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61598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福島製鋼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1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福島看護専門学校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84279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メフォス北日本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61598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利根川組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1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福島介護福祉専門学校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あづま脳神経外科病院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61598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福島日産自動車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1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福島県立テクノアカデミー郡山</a:t>
                      </a:r>
                      <a:endParaRPr kumimoji="0" lang="ja-JP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福島トヨタ自動車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61598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北信福祉会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8487" name="Group 125"/>
          <p:cNvGrpSpPr>
            <a:grpSpLocks/>
          </p:cNvGrpSpPr>
          <p:nvPr/>
        </p:nvGrpSpPr>
        <p:grpSpPr bwMode="auto">
          <a:xfrm>
            <a:off x="1147763" y="190501"/>
            <a:ext cx="7034213" cy="1174750"/>
            <a:chOff x="723" y="120"/>
            <a:chExt cx="4431" cy="740"/>
          </a:xfrm>
        </p:grpSpPr>
        <p:pic>
          <p:nvPicPr>
            <p:cNvPr id="18488" name="Picture 1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" y="120"/>
              <a:ext cx="4427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89" name="Text Box 127"/>
            <p:cNvSpPr txBox="1">
              <a:spLocks noChangeArrowheads="1"/>
            </p:cNvSpPr>
            <p:nvPr/>
          </p:nvSpPr>
          <p:spPr bwMode="auto">
            <a:xfrm>
              <a:off x="723" y="231"/>
              <a:ext cx="4360" cy="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卒業生の主な進路先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E7446CE-AC4F-4FB6-9847-2E180117DC7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15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718556" y="2708920"/>
            <a:ext cx="7921388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</a:pPr>
            <a:r>
              <a:rPr lang="ja-JP" altLang="ja-JP" sz="6000" b="1" dirty="0"/>
              <a:t>梁川高校の</a:t>
            </a:r>
            <a:r>
              <a:rPr lang="ja-JP" altLang="en-US" sz="6000" b="1" dirty="0"/>
              <a:t>学校行事を</a:t>
            </a:r>
            <a:endParaRPr lang="en-US" altLang="ja-JP" sz="6000" b="1" dirty="0"/>
          </a:p>
          <a:p>
            <a:pPr eaLnBrk="1" hangingPunct="1">
              <a:spcBef>
                <a:spcPts val="1000"/>
              </a:spcBef>
              <a:buClr>
                <a:srgbClr val="FFFFFF"/>
              </a:buClr>
            </a:pPr>
            <a:r>
              <a:rPr lang="ja-JP" altLang="en-US" sz="6000" b="1" dirty="0"/>
              <a:t>紹介します。</a:t>
            </a:r>
            <a:endParaRPr lang="ja-JP" altLang="ja-JP" sz="6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71550" y="549275"/>
            <a:ext cx="7056438" cy="1143000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各種行事</a:t>
            </a:r>
            <a:endParaRPr lang="ja-JP" altLang="ja-JP" sz="7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1FE945-C50B-44FF-BC9A-0BC01623802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16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r="14749"/>
          <a:stretch>
            <a:fillRect/>
          </a:stretch>
        </p:blipFill>
        <p:spPr bwMode="auto">
          <a:xfrm>
            <a:off x="2339752" y="20157"/>
            <a:ext cx="6120680" cy="68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983" r="147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9199B33-5348-4DAC-B329-5D73A25EC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64" y="3151139"/>
            <a:ext cx="4551503" cy="341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33C13E-DBB4-48C4-9AF5-1B1AE91D9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" y="3140969"/>
            <a:ext cx="4565064" cy="342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179388" y="250825"/>
            <a:ext cx="2295525" cy="1344613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４月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13" y="312349"/>
            <a:ext cx="1143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537957"/>
            <a:ext cx="5071268" cy="109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en-US" sz="60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88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生徒会対面式</a:t>
            </a:r>
            <a:endParaRPr lang="ja-JP" altLang="ja-JP" sz="60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88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03800" y="5484347"/>
            <a:ext cx="41402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en-US" sz="6000" b="1" dirty="0">
                <a:solidFill>
                  <a:srgbClr val="FFFF00"/>
                </a:solidFill>
                <a:effectLst>
                  <a:glow rad="228600">
                    <a:srgbClr val="00B050">
                      <a:alpha val="71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部活動紹介</a:t>
            </a:r>
            <a:endParaRPr lang="ja-JP" altLang="ja-JP" sz="6000" b="1" dirty="0">
              <a:solidFill>
                <a:srgbClr val="FFFF00"/>
              </a:solidFill>
              <a:effectLst>
                <a:glow rad="228600">
                  <a:srgbClr val="00B050">
                    <a:alpha val="71000"/>
                  </a:srgbClr>
                </a:glow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41138" y="1689980"/>
            <a:ext cx="4172447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ja-JP" sz="8000" b="1" dirty="0">
                <a:solidFill>
                  <a:srgbClr val="FFFF00"/>
                </a:solidFill>
                <a:effectLst>
                  <a:glow rad="228600">
                    <a:srgbClr val="FF99FF">
                      <a:alpha val="83922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入学式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3E7441-DBE1-4EFD-A9F0-002EADEB3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863"/>
            <a:ext cx="4454552" cy="304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D70248C-BCE8-42E3-A3FE-438EE1A6F04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17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94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84983"/>
            <a:ext cx="4878607" cy="342905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900" y="15092"/>
            <a:ext cx="4224510" cy="31978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91690"/>
            <a:ext cx="3567185" cy="312128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3284984"/>
            <a:ext cx="4595418" cy="3431513"/>
          </a:xfrm>
          <a:prstGeom prst="rect">
            <a:avLst/>
          </a:prstGeom>
        </p:spPr>
      </p:pic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79388" y="280988"/>
            <a:ext cx="2117725" cy="1347787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５月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90501" y="5597525"/>
            <a:ext cx="4876800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650"/>
              </a:spcBef>
              <a:buClrTx/>
              <a:buFontTx/>
              <a:buNone/>
              <a:defRPr/>
            </a:pPr>
            <a:r>
              <a:rPr lang="ja-JP" altLang="ja-JP" sz="6600" dirty="0">
                <a:solidFill>
                  <a:srgbClr val="FFFF00"/>
                </a:solidFill>
                <a:effectLst>
                  <a:glow rad="228600">
                    <a:srgbClr val="00B050">
                      <a:alpha val="76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生徒会総会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499992" y="5756350"/>
            <a:ext cx="5160986" cy="122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575"/>
              </a:spcBef>
              <a:buClrTx/>
              <a:buFontTx/>
              <a:buNone/>
              <a:defRPr/>
            </a:pPr>
            <a:r>
              <a:rPr lang="ja-JP" altLang="ja-JP" sz="5000" b="1" dirty="0">
                <a:solidFill>
                  <a:srgbClr val="FFFF00"/>
                </a:solidFill>
                <a:effectLst>
                  <a:glow rad="228600">
                    <a:srgbClr val="FF00FF">
                      <a:alpha val="71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創立記念講演会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275147" y="1844451"/>
            <a:ext cx="4824756" cy="1058378"/>
          </a:xfrm>
          <a:prstGeom prst="rect">
            <a:avLst/>
          </a:prstGeom>
          <a:noFill/>
          <a:ln>
            <a:noFill/>
          </a:ln>
          <a:effectLst>
            <a:glow rad="6350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/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650"/>
              </a:spcBef>
              <a:buClrTx/>
              <a:buFontTx/>
              <a:buNone/>
              <a:defRPr/>
            </a:pPr>
            <a:r>
              <a:rPr lang="ja-JP" altLang="ja-JP" sz="66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64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選手壮行会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EA1BB86-5D35-4673-888F-2D5CB69DA34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18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4" grpId="0"/>
      <p:bldP spid="204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1"/>
          <p:cNvSpPr>
            <a:spLocks noChangeArrowheads="1"/>
          </p:cNvSpPr>
          <p:nvPr/>
        </p:nvSpPr>
        <p:spPr bwMode="auto">
          <a:xfrm>
            <a:off x="204939" y="218189"/>
            <a:ext cx="2117423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６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438400" y="273050"/>
            <a:ext cx="54102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700"/>
              </a:spcBef>
              <a:buClrTx/>
              <a:buFontTx/>
              <a:buNone/>
            </a:pPr>
            <a:r>
              <a:rPr lang="ja-JP" altLang="ja-JP" sz="6800" dirty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校内球技大会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"/>
            <a:ext cx="10747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777574"/>
            <a:ext cx="3384375" cy="241741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212258"/>
            <a:ext cx="3240360" cy="231473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32" y="1773698"/>
            <a:ext cx="3413837" cy="243856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72208"/>
            <a:ext cx="3439645" cy="245707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47" y="4195699"/>
            <a:ext cx="3266822" cy="23333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6" y="4141133"/>
            <a:ext cx="3574351" cy="238585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3A35339-D0D4-4476-816B-DC0943B8AED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19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7CE2B31-D349-4B17-A7D7-106FCE578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88F27FD-AF34-489D-BBC1-CC828F8D206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</a:t>
            </a:fld>
            <a:endParaRPr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17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995936" y="325438"/>
            <a:ext cx="4176166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000"/>
              </a:spcBef>
              <a:buClrTx/>
              <a:buFontTx/>
              <a:buNone/>
            </a:pPr>
            <a:r>
              <a:rPr lang="ja-JP" altLang="ja-JP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体育祭</a:t>
            </a:r>
          </a:p>
        </p:txBody>
      </p:sp>
      <p:pic>
        <p:nvPicPr>
          <p:cNvPr id="23560" name="Picture 8" descr="\\DBSV01\teacher（画像フォルダ）\teacher-画像フォルダ\校務分掌フォルダ\教務部\h25写真\10.3体育祭\P10705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630488"/>
            <a:ext cx="547211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\\DBSV01\teacher（画像フォルダ）\teacher-画像フォルダ\校務分掌フォルダ\教務部\h25写真\10.3体育祭\P1070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87513"/>
            <a:ext cx="3843337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\\DBSV01\teacher（画像フォルダ）\teacher-画像フォルダ\校務分掌フォルダ\教務部\h25写真\10.3体育祭\P10706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2276475"/>
            <a:ext cx="55689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"/>
          <p:cNvSpPr>
            <a:spLocks noChangeArrowheads="1"/>
          </p:cNvSpPr>
          <p:nvPr/>
        </p:nvSpPr>
        <p:spPr bwMode="auto">
          <a:xfrm>
            <a:off x="215568" y="379519"/>
            <a:ext cx="2968200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０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05CE3D0-AA1F-491F-BE66-3D883831A8D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20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288344" y="218189"/>
            <a:ext cx="2968200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０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429000" y="152400"/>
            <a:ext cx="546348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ja-JP" altLang="en-US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校内文化祭</a:t>
            </a:r>
            <a:endParaRPr lang="ja-JP" altLang="ja-JP" sz="8000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428" y="1654929"/>
            <a:ext cx="4162885" cy="2768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4" y="1654929"/>
            <a:ext cx="4004123" cy="26381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24" y="4009888"/>
            <a:ext cx="4004123" cy="26627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150" y="4032363"/>
            <a:ext cx="3983796" cy="264026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2304" y="2420888"/>
            <a:ext cx="4198428" cy="280831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A797BB0-1083-421A-A58C-507017CF5D0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21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288344" y="218189"/>
            <a:ext cx="2968200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０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255963" y="152400"/>
            <a:ext cx="6500613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ja-JP" altLang="ja-JP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梁華祭</a:t>
            </a:r>
            <a:r>
              <a:rPr lang="en-US" altLang="ja-JP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(</a:t>
            </a:r>
            <a:r>
              <a:rPr lang="ja-JP" altLang="en-US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公開</a:t>
            </a:r>
            <a:r>
              <a:rPr lang="en-US" altLang="ja-JP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)</a:t>
            </a:r>
            <a:endParaRPr lang="ja-JP" altLang="ja-JP" sz="8000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87" y="1700808"/>
            <a:ext cx="1154113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0" y="2718396"/>
            <a:ext cx="5745842" cy="383565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96" y="1614296"/>
            <a:ext cx="4983680" cy="332687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029751-132D-41DE-88A7-6B17E43B3D8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144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 noChangeArrowheads="1"/>
          </p:cNvSpPr>
          <p:nvPr/>
        </p:nvSpPr>
        <p:spPr bwMode="auto">
          <a:xfrm>
            <a:off x="198463" y="382588"/>
            <a:ext cx="2967037" cy="1347787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１０月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165500" y="1"/>
            <a:ext cx="6159028" cy="21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650"/>
              </a:spcBef>
              <a:buClrTx/>
              <a:buFontTx/>
              <a:buNone/>
            </a:pPr>
            <a:r>
              <a:rPr lang="ja-JP" altLang="ja-JP" sz="6600" b="1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マラソン大会</a:t>
            </a:r>
            <a:r>
              <a:rPr lang="ja-JP" altLang="en-US" sz="6600" b="1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・芋煮会</a:t>
            </a:r>
            <a:endParaRPr lang="ja-JP" altLang="ja-JP" sz="6600" b="1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9" y="2720935"/>
            <a:ext cx="4670267" cy="33322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72252"/>
            <a:ext cx="3456384" cy="230241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387066"/>
            <a:ext cx="3456385" cy="230241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3DC8933-AC6B-4211-BA20-6C1F0678003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23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216982" y="53872"/>
            <a:ext cx="2986866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１１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275856" y="126195"/>
            <a:ext cx="6048672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ja-JP" sz="7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修学旅行</a:t>
            </a:r>
            <a:r>
              <a:rPr lang="en-US" altLang="ja-JP" sz="7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(2</a:t>
            </a:r>
            <a:r>
              <a:rPr lang="ja-JP" alt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年</a:t>
            </a:r>
            <a:r>
              <a:rPr lang="en-US" altLang="ja-JP" sz="7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) 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82" y="1485286"/>
            <a:ext cx="4287519" cy="320240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171" y="1485287"/>
            <a:ext cx="4279158" cy="32024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05" y="3562749"/>
            <a:ext cx="4255653" cy="319638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62" y="3672291"/>
            <a:ext cx="4254139" cy="3086843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88CD0A4-0DEE-4DA5-81B2-B4692E7321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24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1"/>
          <p:cNvSpPr>
            <a:spLocks noChangeArrowheads="1"/>
          </p:cNvSpPr>
          <p:nvPr/>
        </p:nvSpPr>
        <p:spPr bwMode="auto">
          <a:xfrm>
            <a:off x="290513" y="446088"/>
            <a:ext cx="2967037" cy="1347787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419873" y="518726"/>
            <a:ext cx="5904656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ja-JP" altLang="ja-JP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遠足</a:t>
            </a:r>
            <a:r>
              <a:rPr lang="en-US" altLang="ja-JP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(1</a:t>
            </a:r>
            <a:r>
              <a:rPr lang="ja-JP" altLang="en-US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・</a:t>
            </a:r>
            <a:r>
              <a:rPr lang="en-US" altLang="ja-JP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3</a:t>
            </a:r>
            <a:r>
              <a:rPr lang="ja-JP" altLang="en-US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年</a:t>
            </a:r>
            <a:r>
              <a:rPr lang="en-US" altLang="ja-JP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)</a:t>
            </a:r>
            <a:endParaRPr lang="ja-JP" altLang="ja-JP" sz="7200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6" y="1969839"/>
            <a:ext cx="4190811" cy="276593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256" y="1879122"/>
            <a:ext cx="4043881" cy="26874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2226022"/>
            <a:ext cx="3173185" cy="439019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789040"/>
            <a:ext cx="4214126" cy="2819978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0F493C-C336-4D74-9EAE-27D0C27559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25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220663" y="369888"/>
            <a:ext cx="2117725" cy="1347787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３月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922588" y="361950"/>
            <a:ext cx="510540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ts val="2250"/>
              </a:spcBef>
              <a:buClrTx/>
              <a:buFontTx/>
              <a:buNone/>
            </a:pPr>
            <a:r>
              <a:rPr lang="ja-JP" altLang="ja-JP" sz="9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卒業式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5072347" cy="338437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628" y="1971503"/>
            <a:ext cx="4979166" cy="33123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132" y="2548038"/>
            <a:ext cx="5551180" cy="366082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D2A71DD-0EE2-4745-BE58-99C45B8CD20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26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763588" y="2673350"/>
            <a:ext cx="7993062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</a:pPr>
            <a:r>
              <a:rPr lang="ja-JP" altLang="ja-JP" sz="6000" b="1" dirty="0"/>
              <a:t>梁川高校の</a:t>
            </a:r>
            <a:r>
              <a:rPr lang="ja-JP" altLang="en-US" sz="6000" b="1" dirty="0"/>
              <a:t>部活動を</a:t>
            </a:r>
            <a:endParaRPr lang="en-US" altLang="ja-JP" sz="6000" b="1" dirty="0"/>
          </a:p>
          <a:p>
            <a:pPr eaLnBrk="1" hangingPunct="1">
              <a:spcBef>
                <a:spcPts val="1000"/>
              </a:spcBef>
              <a:buClr>
                <a:srgbClr val="FFFFFF"/>
              </a:buClr>
            </a:pPr>
            <a:r>
              <a:rPr lang="ja-JP" altLang="en-US" sz="6000" b="1" dirty="0"/>
              <a:t>紹介します。</a:t>
            </a:r>
            <a:endParaRPr lang="ja-JP" altLang="ja-JP" sz="6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71550" y="549275"/>
            <a:ext cx="7056438" cy="1143000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部活動</a:t>
            </a:r>
            <a:endParaRPr lang="ja-JP" altLang="ja-JP" sz="7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44257C-7E86-4E2A-A61A-2D691A42A4F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27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57079E6-204E-4211-B695-131003CCF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0" y="1374101"/>
            <a:ext cx="4284982" cy="321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01D8978-277B-46E8-82B5-3E501B935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78" y="1488415"/>
            <a:ext cx="4139954" cy="3104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01EFC8E-9F89-4B16-8FBE-097F667C70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43" y="3789040"/>
            <a:ext cx="3869670" cy="290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94099" y="404664"/>
            <a:ext cx="6840759" cy="1254094"/>
          </a:xfrm>
          <a:prstGeom prst="hexagon">
            <a:avLst>
              <a:gd name="adj" fmla="val 19592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375"/>
              </a:spcBef>
              <a:buClrTx/>
              <a:buFontTx/>
              <a:buNone/>
              <a:defRPr/>
            </a:pPr>
            <a:r>
              <a:rPr lang="ja-JP" altLang="en-US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ソフトテニス</a:t>
            </a:r>
            <a:r>
              <a:rPr lang="ja-JP" altLang="ja-JP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部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0650F97-60DA-452A-B993-B7C1BAE2DEB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28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432" y="1183811"/>
            <a:ext cx="3941809" cy="293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58" y="1178172"/>
            <a:ext cx="3923940" cy="291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123728" y="234949"/>
            <a:ext cx="4341812" cy="1539875"/>
          </a:xfrm>
          <a:prstGeom prst="hexagon">
            <a:avLst>
              <a:gd name="adj" fmla="val 42450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弓道部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DCD5220-06E6-4916-A2E3-3DAB839A5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02143"/>
            <a:ext cx="4341812" cy="289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D518ED-3B0A-4606-A581-B3FBD797F4A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29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499427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27088" y="1412875"/>
            <a:ext cx="7772400" cy="576263"/>
          </a:xfrm>
          <a:prstGeom prst="rect">
            <a:avLst/>
          </a:prstGeom>
          <a:gradFill rotWithShape="0">
            <a:gsLst>
              <a:gs pos="0">
                <a:srgbClr val="E1E8F5"/>
              </a:gs>
              <a:gs pos="100000">
                <a:srgbClr val="9AB5E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2900" dirty="0">
                <a:solidFill>
                  <a:srgbClr val="0D0D0D"/>
                </a:solidFill>
                <a:latin typeface="HGS平成角ｺﾞｼｯｸ体W9" pitchFamily="48" charset="0"/>
              </a:rPr>
              <a:t>大正８年</a:t>
            </a:r>
            <a:r>
              <a:rPr lang="ja-JP" altLang="en-US" sz="2900" dirty="0">
                <a:solidFill>
                  <a:srgbClr val="0D0D0D"/>
                </a:solidFill>
                <a:latin typeface="HGS平成角ｺﾞｼｯｸ体W9" pitchFamily="48" charset="0"/>
              </a:rPr>
              <a:t>　</a:t>
            </a:r>
            <a:r>
              <a:rPr lang="en-US" altLang="ja-JP" sz="2900" dirty="0">
                <a:solidFill>
                  <a:srgbClr val="0D0D0D"/>
                </a:solidFill>
                <a:latin typeface="HGS平成角ｺﾞｼｯｸ体W9" pitchFamily="48" charset="0"/>
              </a:rPr>
              <a:t> </a:t>
            </a:r>
            <a:r>
              <a:rPr lang="ja-JP" altLang="ja-JP" sz="36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平成角ｺﾞｼｯｸ体W9" pitchFamily="48" charset="0"/>
              </a:rPr>
              <a:t>実科高等女学校</a:t>
            </a:r>
            <a:r>
              <a:rPr lang="ja-JP" altLang="en-US" sz="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平成角ｺﾞｼｯｸ体W9" pitchFamily="48" charset="0"/>
              </a:rPr>
              <a:t> 　</a:t>
            </a:r>
            <a:r>
              <a:rPr lang="ja-JP" altLang="ja-JP" sz="2900" dirty="0">
                <a:solidFill>
                  <a:srgbClr val="0D0D0D"/>
                </a:solidFill>
                <a:latin typeface="HGS平成角ｺﾞｼｯｸ体W9" pitchFamily="48" charset="0"/>
              </a:rPr>
              <a:t>として創立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" y="3089274"/>
            <a:ext cx="5341937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188913"/>
            <a:ext cx="7772400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ja-JP" altLang="ja-JP" sz="6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梁川高校の歴史</a:t>
            </a:r>
          </a:p>
        </p:txBody>
      </p:sp>
      <p:sp>
        <p:nvSpPr>
          <p:cNvPr id="2" name="角丸四角形吹き出し 1"/>
          <p:cNvSpPr/>
          <p:nvPr/>
        </p:nvSpPr>
        <p:spPr bwMode="auto">
          <a:xfrm>
            <a:off x="5500688" y="5084763"/>
            <a:ext cx="3433762" cy="1657350"/>
          </a:xfrm>
          <a:prstGeom prst="wedgeRoundRectCallout">
            <a:avLst>
              <a:gd name="adj1" fmla="val -69816"/>
              <a:gd name="adj2" fmla="val -96884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「微粒子病　伝染源地」</a:t>
            </a:r>
            <a:endParaRPr lang="en-US" altLang="ja-JP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ja-JP" altLang="en-US" sz="2200" dirty="0">
                <a:solidFill>
                  <a:schemeClr val="tx1"/>
                </a:solidFill>
              </a:rPr>
              <a:t>　梁川は昔、養蚕の町でした。カイコ（蚕）の病気の勉強をしているようです。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882" y="2204864"/>
            <a:ext cx="8595966" cy="15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800"/>
              </a:spcBef>
              <a:buClrTx/>
              <a:buFontTx/>
              <a:buNone/>
              <a:defRPr/>
            </a:pPr>
            <a:r>
              <a:rPr lang="ja-JP" altLang="en-US" sz="40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73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今年で創立１０２年の歴史を有します。　　　</a:t>
            </a:r>
            <a:endParaRPr lang="en-US" altLang="ja-JP" sz="40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73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800"/>
              </a:spcBef>
              <a:buClrTx/>
              <a:buFontTx/>
              <a:buNone/>
              <a:defRPr/>
            </a:pPr>
            <a:r>
              <a:rPr lang="ja-JP" altLang="en-US" sz="40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73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　　　　　　　　　</a:t>
            </a:r>
            <a:endParaRPr lang="ja-JP" altLang="ja-JP" sz="40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73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478FAD9-34B0-421F-AB3B-318C3E604D7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179004" y="183356"/>
            <a:ext cx="8712968" cy="1244250"/>
          </a:xfrm>
          <a:prstGeom prst="hexagon">
            <a:avLst>
              <a:gd name="adj" fmla="val 20021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375"/>
              </a:spcBef>
              <a:buClrTx/>
              <a:buFontTx/>
              <a:buNone/>
              <a:defRPr/>
            </a:pPr>
            <a:r>
              <a:rPr lang="ja-JP" altLang="ja-JP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バスケットボール部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7D7D707-1A5F-41D5-876D-7293FE313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2" y="1683604"/>
            <a:ext cx="3932507" cy="234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8232E5-AC8C-454E-86D5-1F13C1456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12" y="1809830"/>
            <a:ext cx="3932507" cy="234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4BFF23D-575A-4E2C-A325-92E80503F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92" y="4168300"/>
            <a:ext cx="4499992" cy="266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502F6D-1EA1-4852-BA7E-03C8E015BCF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30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9" descr="\\Dbsv01\teacher（画像フォルダ）\teacher-画像フォルダ\教員個人フォルダ\田代淳子\ｈ２５美術部\DSCN1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3" y="2204864"/>
            <a:ext cx="5727018" cy="42938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7893" name="Picture 8" descr="\\Dbsv01\teacher（画像フォルダ）\teacher-画像フォルダ\教員個人フォルダ\田代淳子\h25梁美展\DSC_00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t="27016" r="19820" b="38268"/>
          <a:stretch>
            <a:fillRect/>
          </a:stretch>
        </p:blipFill>
        <p:spPr bwMode="auto">
          <a:xfrm>
            <a:off x="6300192" y="4784542"/>
            <a:ext cx="2554287" cy="19573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683568" y="188640"/>
            <a:ext cx="4608512" cy="1621178"/>
          </a:xfrm>
          <a:prstGeom prst="hexagon">
            <a:avLst>
              <a:gd name="adj" fmla="val 41317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ja-JP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美術</a:t>
            </a:r>
            <a:r>
              <a:rPr lang="ja-JP" alt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部</a:t>
            </a:r>
            <a:endParaRPr lang="ja-JP" altLang="ja-JP" sz="7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  <a:ea typeface="HG丸ｺﾞｼｯｸM-PRO" pitchFamily="48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223" y="332656"/>
            <a:ext cx="2724161" cy="201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273" y="2440099"/>
            <a:ext cx="2072059" cy="2244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A010DAF-9461-48BA-82EC-00F48439A94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31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AD10F12-11C9-4292-B449-C4C507215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43393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D00A91A-4031-403A-88D7-D997CDEFB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09" y="1340768"/>
            <a:ext cx="3465487" cy="259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628774" y="33723"/>
            <a:ext cx="4887441" cy="1609549"/>
          </a:xfrm>
          <a:prstGeom prst="hexagon">
            <a:avLst>
              <a:gd name="adj" fmla="val 41317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ja-JP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華道</a:t>
            </a:r>
            <a:r>
              <a:rPr lang="ja-JP" alt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部</a:t>
            </a:r>
            <a:endParaRPr lang="ja-JP" altLang="ja-JP" sz="7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  <a:ea typeface="HG丸ｺﾞｼｯｸM-PRO" pitchFamily="4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C47DA2-7CB5-4874-9324-8CA264D6F82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32</a:t>
            </a:fld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23C2C0E-8864-48D8-9F82-6083D0891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" y="4293096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BAF51F6-C887-474C-87C3-C472923F23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04" y="3818751"/>
            <a:ext cx="3686092" cy="2764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A1312FF-34AA-44ED-BDF5-3DDC18116F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02" y="2852942"/>
            <a:ext cx="3413618" cy="256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56" y="1772815"/>
            <a:ext cx="4114784" cy="2511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0" y="6629400"/>
            <a:ext cx="30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08602" y="130284"/>
            <a:ext cx="4507414" cy="1825613"/>
          </a:xfrm>
          <a:prstGeom prst="hexagon">
            <a:avLst>
              <a:gd name="adj" fmla="val 41317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音楽部</a:t>
            </a:r>
            <a:endParaRPr lang="ja-JP" altLang="ja-JP" sz="8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  <a:ea typeface="HG丸ｺﾞｼｯｸM-PRO" pitchFamily="48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21773"/>
            <a:ext cx="3744416" cy="257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188" y="4283901"/>
            <a:ext cx="4224164" cy="238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8" y="4283901"/>
            <a:ext cx="3795733" cy="236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CE545D-DDDC-4843-8DC0-37E624F065A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33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835696" y="139631"/>
            <a:ext cx="4791869" cy="1249754"/>
          </a:xfrm>
          <a:prstGeom prst="roundRect">
            <a:avLst>
              <a:gd name="adj" fmla="val 20208"/>
            </a:avLst>
          </a:prstGeom>
          <a:solidFill>
            <a:srgbClr val="FFFF00"/>
          </a:solidFill>
          <a:ln w="6480" cap="sq">
            <a:solidFill>
              <a:srgbClr val="FFFFFF"/>
            </a:solidFill>
            <a:miter lim="800000"/>
            <a:headEnd/>
            <a:tailEnd/>
          </a:ln>
          <a:effectLst>
            <a:outerShdw dist="107933" dir="2700000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家庭クラブ</a:t>
            </a:r>
            <a:endParaRPr lang="ja-JP" altLang="ja-JP" sz="6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  <a:ea typeface="HG丸ｺﾞｼｯｸM-PRO" pitchFamily="48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0" y="1700808"/>
            <a:ext cx="4300327" cy="304768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07" y="1700808"/>
            <a:ext cx="3564648" cy="2670692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18777" y="1700808"/>
            <a:ext cx="9061773" cy="2438400"/>
            <a:chOff x="82227" y="1556792"/>
            <a:chExt cx="9061773" cy="2438400"/>
          </a:xfrm>
        </p:grpSpPr>
        <p:pic>
          <p:nvPicPr>
            <p:cNvPr id="15" name="Picture 3" descr="F:\家庭クラブ\IMG_723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800" y="1556792"/>
              <a:ext cx="32512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:\家庭クラブ\IMG_717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1556792"/>
              <a:ext cx="32512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G_02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7" y="1556792"/>
              <a:ext cx="3251199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278527" y="4293096"/>
            <a:ext cx="6021665" cy="2415442"/>
            <a:chOff x="1270000" y="4870450"/>
            <a:chExt cx="5688013" cy="1987550"/>
          </a:xfrm>
        </p:grpSpPr>
        <p:pic>
          <p:nvPicPr>
            <p:cNvPr id="8" name="Picture 4" descr="IMG_729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0" t="6306" r="19653" b="13127"/>
            <a:stretch>
              <a:fillRect/>
            </a:stretch>
          </p:blipFill>
          <p:spPr bwMode="auto">
            <a:xfrm>
              <a:off x="1270000" y="4870450"/>
              <a:ext cx="1963738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untitl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9" t="35872" r="36111" b="21193"/>
            <a:stretch>
              <a:fillRect/>
            </a:stretch>
          </p:blipFill>
          <p:spPr bwMode="auto">
            <a:xfrm>
              <a:off x="3213100" y="4870450"/>
              <a:ext cx="1895475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IMG_728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3" t="10193" r="14740" b="9241"/>
            <a:stretch>
              <a:fillRect/>
            </a:stretch>
          </p:blipFill>
          <p:spPr bwMode="auto">
            <a:xfrm>
              <a:off x="5091113" y="4870450"/>
              <a:ext cx="1866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 descr="minp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r="-17" b="39487"/>
          <a:stretch>
            <a:fillRect/>
          </a:stretch>
        </p:blipFill>
        <p:spPr bwMode="auto">
          <a:xfrm>
            <a:off x="3953018" y="3327276"/>
            <a:ext cx="5127532" cy="34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EDFFF2-CA68-4EBE-99A5-12236B7CE7A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905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11560" y="188913"/>
            <a:ext cx="7848872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</a:t>
            </a:r>
            <a:r>
              <a:rPr lang="ja-JP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の入試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【</a:t>
            </a:r>
            <a:r>
              <a:rPr lang="ja-JP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前期選抜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】</a:t>
            </a:r>
            <a:endParaRPr lang="ja-JP" altLang="ja-JP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S平成角ｺﾞｼｯｸ体W9" pitchFamily="48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95536" y="1348034"/>
            <a:ext cx="8568952" cy="5509966"/>
            <a:chOff x="398836" y="1354807"/>
            <a:chExt cx="7900734" cy="3913752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398836" y="1354807"/>
              <a:ext cx="2788494" cy="675087"/>
            </a:xfrm>
            <a:prstGeom prst="hexagon">
              <a:avLst>
                <a:gd name="adj" fmla="val 42450"/>
                <a:gd name="vf" fmla="val 115470"/>
              </a:avLst>
            </a:prstGeom>
            <a:solidFill>
              <a:srgbClr val="FFFF00"/>
            </a:solidFill>
            <a:ln w="25560" cap="sq">
              <a:solidFill>
                <a:srgbClr val="FF6600"/>
              </a:solidFill>
              <a:miter lim="800000"/>
              <a:headEnd/>
              <a:tailEnd/>
            </a:ln>
            <a:effectLst>
              <a:outerShdw dist="144957" dir="2270253" algn="ctr" rotWithShape="0">
                <a:srgbClr val="00FF00"/>
              </a:outerShdw>
            </a:effectLst>
          </p:spPr>
          <p:txBody>
            <a:bodyPr wrap="square"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4125"/>
                </a:spcBef>
                <a:buClrTx/>
                <a:buFontTx/>
                <a:buNone/>
                <a:defRPr/>
              </a:pPr>
              <a:r>
                <a:rPr lang="ja-JP" altLang="en-US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6" charset="0"/>
                  <a:ea typeface="HG丸ｺﾞｼｯｸM-PRO" pitchFamily="48" charset="-128"/>
                </a:rPr>
                <a:t>特色選抜</a:t>
              </a:r>
              <a:endParaRPr lang="ja-JP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endParaRPr>
            </a:p>
          </p:txBody>
        </p:sp>
        <p:sp>
          <p:nvSpPr>
            <p:cNvPr id="4" name="横巻き 3"/>
            <p:cNvSpPr/>
            <p:nvPr/>
          </p:nvSpPr>
          <p:spPr bwMode="auto">
            <a:xfrm>
              <a:off x="598014" y="1605383"/>
              <a:ext cx="7701556" cy="3663176"/>
            </a:xfrm>
            <a:prstGeom prst="horizontalScroll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学科：全日制普通科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募集枠：定員の４０％程度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志願してほしい生徒像：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①進路目標の実現に向けて地道な努力を継続できる者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②部活動・生徒会活動など</a:t>
              </a: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で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主体的に活動できる者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③基本的生活習慣が確立しており、率先して規律を守り、　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　 良識ある行動がとれる者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選抜方法：学力検査（５教科２５０点満点）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調査書（１９５点満点）　　志願理由書　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個人面接（４０点満点）　 作文（２０点満点）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</a:p>
          </p:txBody>
        </p:sp>
      </p:grp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E358CB-4E2E-43C2-99B9-2EC50D29397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12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11560" y="188913"/>
            <a:ext cx="7848872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</a:t>
            </a:r>
            <a:r>
              <a:rPr lang="ja-JP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の入試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【</a:t>
            </a:r>
            <a:r>
              <a:rPr lang="ja-JP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前期選抜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】</a:t>
            </a:r>
            <a:endParaRPr lang="ja-JP" altLang="ja-JP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S平成角ｺﾞｼｯｸ体W9" pitchFamily="48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95536" y="1262947"/>
            <a:ext cx="8568952" cy="5262398"/>
            <a:chOff x="398836" y="1294369"/>
            <a:chExt cx="7900734" cy="3737903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398836" y="1294369"/>
              <a:ext cx="2921280" cy="670209"/>
            </a:xfrm>
            <a:prstGeom prst="hexagon">
              <a:avLst>
                <a:gd name="adj" fmla="val 42450"/>
                <a:gd name="vf" fmla="val 115470"/>
              </a:avLst>
            </a:prstGeom>
            <a:solidFill>
              <a:srgbClr val="FFFF00"/>
            </a:solidFill>
            <a:ln w="25560" cap="sq">
              <a:solidFill>
                <a:srgbClr val="FF6600"/>
              </a:solidFill>
              <a:miter lim="800000"/>
              <a:headEnd/>
              <a:tailEnd/>
            </a:ln>
            <a:effectLst>
              <a:outerShdw dist="144957" dir="2270253" algn="ctr" rotWithShape="0">
                <a:srgbClr val="00FF00"/>
              </a:outerShdw>
            </a:effectLst>
          </p:spPr>
          <p:txBody>
            <a:bodyPr wrap="square"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4125"/>
                </a:spcBef>
                <a:buClrTx/>
                <a:buFontTx/>
                <a:buNone/>
                <a:defRPr/>
              </a:pPr>
              <a:r>
                <a:rPr lang="ja-JP" altLang="en-US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6" charset="0"/>
                  <a:ea typeface="HG丸ｺﾞｼｯｸM-PRO" pitchFamily="48" charset="-128"/>
                </a:rPr>
                <a:t>一般選抜</a:t>
              </a:r>
              <a:endParaRPr lang="ja-JP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endParaRPr>
            </a:p>
          </p:txBody>
        </p:sp>
        <p:sp>
          <p:nvSpPr>
            <p:cNvPr id="4" name="横巻き 3"/>
            <p:cNvSpPr/>
            <p:nvPr/>
          </p:nvSpPr>
          <p:spPr bwMode="auto">
            <a:xfrm>
              <a:off x="598014" y="1656531"/>
              <a:ext cx="7701556" cy="3375741"/>
            </a:xfrm>
            <a:prstGeom prst="horizontalScroll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学科：全日制普通科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募集定員：８０名（予定）－特色選抜合格者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選抜方法：学力検査（５教科２５０点満点）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調査書（２５０点満点）　　　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個人面接（段階評価）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 　 学力検査と調査書の成績の比重は同等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</a:p>
          </p:txBody>
        </p:sp>
      </p:grp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776561-C76D-4E40-B330-C0871B35FB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37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11560" y="188913"/>
            <a:ext cx="7848872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</a:t>
            </a:r>
            <a:r>
              <a:rPr lang="ja-JP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の入試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【</a:t>
            </a:r>
            <a:r>
              <a:rPr lang="ja-JP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後期選抜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】</a:t>
            </a:r>
            <a:endParaRPr lang="ja-JP" altLang="ja-JP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S平成角ｺﾞｼｯｸ体W9" pitchFamily="48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95536" y="1301039"/>
            <a:ext cx="8568952" cy="5224303"/>
            <a:chOff x="398836" y="1321427"/>
            <a:chExt cx="7900734" cy="3710845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398836" y="1321427"/>
              <a:ext cx="2921280" cy="670209"/>
            </a:xfrm>
            <a:prstGeom prst="hexagon">
              <a:avLst>
                <a:gd name="adj" fmla="val 42450"/>
                <a:gd name="vf" fmla="val 115470"/>
              </a:avLst>
            </a:prstGeom>
            <a:solidFill>
              <a:srgbClr val="FFFF00"/>
            </a:solidFill>
            <a:ln w="25560" cap="sq">
              <a:solidFill>
                <a:srgbClr val="FF6600"/>
              </a:solidFill>
              <a:miter lim="800000"/>
              <a:headEnd/>
              <a:tailEnd/>
            </a:ln>
            <a:effectLst>
              <a:outerShdw dist="144957" dir="2270253" algn="ctr" rotWithShape="0">
                <a:srgbClr val="00FF00"/>
              </a:outerShdw>
            </a:effectLst>
          </p:spPr>
          <p:txBody>
            <a:bodyPr wrap="square"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4125"/>
                </a:spcBef>
                <a:buClrTx/>
                <a:buFontTx/>
                <a:buNone/>
                <a:defRPr/>
              </a:pPr>
              <a:r>
                <a:rPr lang="ja-JP" altLang="en-US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6" charset="0"/>
                  <a:ea typeface="HG丸ｺﾞｼｯｸM-PRO" pitchFamily="48" charset="-128"/>
                </a:rPr>
                <a:t>後期選抜</a:t>
              </a:r>
              <a:endParaRPr lang="ja-JP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endParaRPr>
            </a:p>
          </p:txBody>
        </p:sp>
        <p:sp>
          <p:nvSpPr>
            <p:cNvPr id="4" name="横巻き 3"/>
            <p:cNvSpPr/>
            <p:nvPr/>
          </p:nvSpPr>
          <p:spPr bwMode="auto">
            <a:xfrm>
              <a:off x="598014" y="1656531"/>
              <a:ext cx="7701556" cy="3375741"/>
            </a:xfrm>
            <a:prstGeom prst="horizontalScroll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学科：全日制普通科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選抜方法：調査書（１９０点満点）　　　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-128"/>
                </a:rPr>
                <a:t>　　　　　　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-128"/>
                </a:rPr>
                <a:t>　　　　　 　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個人面接（６０点満点）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 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altLang="ja-JP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            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 作文（２０点満点）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</a:p>
          </p:txBody>
        </p:sp>
      </p:grp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4A0699-4DF1-47D3-8DCA-9AE27394BF0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193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600"/>
            <a:ext cx="8621018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871538" y="1019175"/>
            <a:ext cx="7543800" cy="4858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CascadeUp">
              <a:avLst>
                <a:gd name="adj" fmla="val 70000"/>
              </a:avLst>
            </a:prstTxWarp>
          </a:bodyPr>
          <a:lstStyle/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梁川高校は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一人一人を大切にします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9F763FE-EA23-4DCA-A84E-790534A01F1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011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600"/>
            <a:ext cx="8621018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871538" y="1019175"/>
            <a:ext cx="7543800" cy="4858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CascadeUp">
              <a:avLst>
                <a:gd name="adj" fmla="val 70000"/>
              </a:avLst>
            </a:prstTxWarp>
          </a:bodyPr>
          <a:lstStyle/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梁川高校は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希望進路１００％達成を目指します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721F169-C733-4847-A838-3B631E70111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39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728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370888" cy="719982"/>
          </a:xfrm>
          <a:prstGeom prst="rect">
            <a:avLst/>
          </a:prstGeom>
          <a:gradFill rotWithShape="0">
            <a:gsLst>
              <a:gs pos="0">
                <a:srgbClr val="E1E8F5"/>
              </a:gs>
              <a:gs pos="100000">
                <a:srgbClr val="9AB5E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en-US" sz="2900" dirty="0">
                <a:solidFill>
                  <a:srgbClr val="0D0D0D"/>
                </a:solidFill>
                <a:latin typeface="HGS平成角ｺﾞｼｯｸ体W9" pitchFamily="48" charset="0"/>
              </a:rPr>
              <a:t>昭和２３</a:t>
            </a:r>
            <a:r>
              <a:rPr lang="ja-JP" altLang="ja-JP" sz="2900" dirty="0">
                <a:solidFill>
                  <a:srgbClr val="0D0D0D"/>
                </a:solidFill>
                <a:latin typeface="HGS平成角ｺﾞｼｯｸ体W9" pitchFamily="48" charset="0"/>
              </a:rPr>
              <a:t>年</a:t>
            </a:r>
            <a:r>
              <a:rPr lang="ja-JP" altLang="en-US" sz="2900" dirty="0">
                <a:solidFill>
                  <a:srgbClr val="0D0D0D"/>
                </a:solidFill>
                <a:latin typeface="HGS平成角ｺﾞｼｯｸ体W9" pitchFamily="48" charset="0"/>
              </a:rPr>
              <a:t>　</a:t>
            </a:r>
            <a:r>
              <a:rPr lang="ja-JP" altLang="en-US" sz="36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平成角ｺﾞｼｯｸ体W9" pitchFamily="48" charset="0"/>
              </a:rPr>
              <a:t>福島県立梁川高等学校　</a:t>
            </a:r>
            <a:r>
              <a:rPr lang="ja-JP" altLang="en-US" sz="2900" dirty="0">
                <a:solidFill>
                  <a:srgbClr val="0D0D0D"/>
                </a:solidFill>
                <a:latin typeface="HGS平成角ｺﾞｼｯｸ体W9" pitchFamily="48" charset="0"/>
              </a:rPr>
              <a:t>へ改称</a:t>
            </a:r>
            <a:endParaRPr lang="ja-JP" altLang="ja-JP" sz="2900" dirty="0">
              <a:solidFill>
                <a:srgbClr val="0D0D0D"/>
              </a:solidFill>
              <a:latin typeface="HGS平成角ｺﾞｼｯｸ体W9" pitchFamily="4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188913"/>
            <a:ext cx="7772400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ja-JP" altLang="ja-JP" sz="6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梁川高校の歴史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40100"/>
            <a:ext cx="58578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32" y="3022600"/>
            <a:ext cx="5665788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77269" y="5949950"/>
            <a:ext cx="6591076" cy="825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ja-JP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同窓生は１万３千人以上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723EF3-4CC3-4312-B6C4-72FCE1F120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4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600"/>
            <a:ext cx="8621018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886070" y="982930"/>
            <a:ext cx="7543800" cy="4858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CascadeUp">
              <a:avLst>
                <a:gd name="adj" fmla="val 70000"/>
              </a:avLst>
            </a:prstTxWarp>
          </a:bodyPr>
          <a:lstStyle/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梁川高校は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社会に貢献できる人材を育成します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094EA1-0E49-4BEE-BB81-DB6C7251A55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40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950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600"/>
            <a:ext cx="8621018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871538" y="1114426"/>
            <a:ext cx="7543800" cy="4795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CascadeUp">
              <a:avLst>
                <a:gd name="adj" fmla="val 70000"/>
              </a:avLst>
            </a:prstTxWarp>
          </a:bodyPr>
          <a:lstStyle/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梁川高校が自分に合っていると思う人は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考えてみてください！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624BA9A-3E7E-4BCA-AC77-9ADDF1DF72E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41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368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0"/>
            <a:ext cx="47037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" y="1752600"/>
            <a:ext cx="8839200" cy="1511300"/>
          </a:xfrm>
          <a:prstGeom prst="rect">
            <a:avLst/>
          </a:prstGeom>
          <a:solidFill>
            <a:srgbClr val="21596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ja-JP" sz="90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2" charset="0"/>
              </a:rPr>
              <a:t>知性</a:t>
            </a:r>
            <a:r>
              <a:rPr lang="ja-JP" altLang="ja-JP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2" charset="0"/>
              </a:rPr>
              <a:t>広い視野と確かな判断力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4800" y="3463925"/>
            <a:ext cx="8839200" cy="1512888"/>
          </a:xfrm>
          <a:prstGeom prst="rect">
            <a:avLst/>
          </a:prstGeom>
          <a:solidFill>
            <a:srgbClr val="21596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ja-JP" sz="90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誠実</a:t>
            </a:r>
            <a:r>
              <a:rPr lang="ja-JP" altLang="ja-JP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6" charset="0"/>
              </a:rPr>
              <a:t>礼儀</a:t>
            </a:r>
            <a:r>
              <a:rPr lang="ja-JP" altLang="en-US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6" charset="0"/>
              </a:rPr>
              <a:t>正しく協調性豊かな</a:t>
            </a:r>
            <a:r>
              <a:rPr lang="ja-JP" altLang="ja-JP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6" charset="0"/>
              </a:rPr>
              <a:t>心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4800" y="5157788"/>
            <a:ext cx="8839200" cy="1511300"/>
          </a:xfrm>
          <a:prstGeom prst="rect">
            <a:avLst/>
          </a:prstGeom>
          <a:solidFill>
            <a:srgbClr val="21596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ja-JP" sz="90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責任</a:t>
            </a:r>
            <a:r>
              <a:rPr lang="ja-JP" altLang="ja-JP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6" charset="0"/>
              </a:rPr>
              <a:t>積極的に自分の役割を果たす力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04800" y="287338"/>
            <a:ext cx="3835400" cy="1125537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6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校</a:t>
            </a:r>
            <a:r>
              <a:rPr lang="ja-JP" altLang="en-US" sz="6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　</a:t>
            </a:r>
            <a:r>
              <a:rPr lang="ja-JP" altLang="ja-JP" sz="6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訓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2956" y="116632"/>
            <a:ext cx="404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昇降口前にある「青雲の像」　　</a:t>
            </a:r>
            <a:endParaRPr kumimoji="1" lang="en-US" altLang="ja-JP" sz="2400" dirty="0">
              <a:solidFill>
                <a:srgbClr val="FFFF00"/>
              </a:solidFill>
            </a:endParaRPr>
          </a:p>
          <a:p>
            <a:r>
              <a:rPr kumimoji="1" lang="ja-JP" altLang="en-US" sz="2400" dirty="0">
                <a:solidFill>
                  <a:srgbClr val="FFFF00"/>
                </a:solidFill>
              </a:rPr>
              <a:t>　　　　　　　　　　</a:t>
            </a:r>
            <a:r>
              <a:rPr kumimoji="1" lang="ja-JP" altLang="en-US" sz="2000" dirty="0">
                <a:solidFill>
                  <a:srgbClr val="FFFF00"/>
                </a:solidFill>
              </a:rPr>
              <a:t>（卒業生製作）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C6F8845-1A31-4CBB-BE98-E05E84E2337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5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88577" y="1988840"/>
            <a:ext cx="8334747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4000" dirty="0">
                <a:latin typeface="HGP平成丸ｺﾞｼｯｸ体W8" pitchFamily="48" charset="0"/>
              </a:rPr>
              <a:t>（</a:t>
            </a:r>
            <a:r>
              <a:rPr lang="en-US" altLang="ja-JP" sz="4000" dirty="0">
                <a:latin typeface="HGP平成丸ｺﾞｼｯｸ体W8" pitchFamily="48" charset="0"/>
              </a:rPr>
              <a:t>1</a:t>
            </a:r>
            <a:r>
              <a:rPr lang="ja-JP" altLang="ja-JP" sz="4000" dirty="0">
                <a:latin typeface="HGP平成丸ｺﾞｼｯｸ体W8" pitchFamily="48" charset="0"/>
              </a:rPr>
              <a:t>）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「基礎学力」を身に付け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させ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る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授業</a:t>
            </a:r>
            <a:endParaRPr lang="en-US" altLang="ja-JP" sz="4000" b="1" dirty="0">
              <a:solidFill>
                <a:srgbClr val="FFFF00"/>
              </a:solidFill>
              <a:latin typeface="HGP平成丸ｺﾞｼｯｸ体W8" pitchFamily="4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　</a:t>
            </a:r>
            <a:r>
              <a:rPr lang="ja-JP" altLang="en-US" sz="4000" dirty="0">
                <a:latin typeface="HGP平成丸ｺﾞｼｯｸ体W8" pitchFamily="48" charset="0"/>
              </a:rPr>
              <a:t>が充実しています</a:t>
            </a:r>
            <a:r>
              <a:rPr lang="ja-JP" altLang="ja-JP" sz="4000" dirty="0">
                <a:latin typeface="HGP平成丸ｺﾞｼｯｸ体W8" pitchFamily="48" charset="0"/>
              </a:rPr>
              <a:t>。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9750" y="5055947"/>
            <a:ext cx="828357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4000" dirty="0">
                <a:latin typeface="HGP平成丸ｺﾞｼｯｸ体W8" pitchFamily="48" charset="0"/>
              </a:rPr>
              <a:t>（</a:t>
            </a:r>
            <a:r>
              <a:rPr lang="ja-JP" altLang="en-US" sz="4000" dirty="0">
                <a:latin typeface="HGP平成丸ｺﾞｼｯｸ体W8" pitchFamily="48" charset="0"/>
              </a:rPr>
              <a:t>３</a:t>
            </a:r>
            <a:r>
              <a:rPr lang="ja-JP" altLang="ja-JP" sz="4000" dirty="0">
                <a:latin typeface="HGP平成丸ｺﾞｼｯｸ体W8" pitchFamily="48" charset="0"/>
              </a:rPr>
              <a:t>）</a:t>
            </a:r>
            <a:r>
              <a:rPr lang="ja-JP" altLang="en-US" sz="4000" dirty="0">
                <a:latin typeface="HGP平成丸ｺﾞｼｯｸ体W8" pitchFamily="48" charset="0"/>
              </a:rPr>
              <a:t>生徒一人一人とじっくり関わり、</a:t>
            </a:r>
            <a:r>
              <a:rPr lang="ja-JP" altLang="ja-JP" sz="4000" dirty="0">
                <a:solidFill>
                  <a:schemeClr val="bg1"/>
                </a:solidFill>
                <a:latin typeface="HGP平成丸ｺﾞｼｯｸ体W8" pitchFamily="48" charset="0"/>
              </a:rPr>
              <a:t>進</a:t>
            </a:r>
            <a:endParaRPr lang="en-US" altLang="ja-JP" sz="4000" dirty="0">
              <a:solidFill>
                <a:schemeClr val="bg1"/>
              </a:solidFill>
              <a:latin typeface="HGP平成丸ｺﾞｼｯｸ体W8" pitchFamily="4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4000" dirty="0">
                <a:solidFill>
                  <a:schemeClr val="bg1"/>
                </a:solidFill>
                <a:latin typeface="HGP平成丸ｺﾞｼｯｸ体W8" pitchFamily="48" charset="0"/>
              </a:rPr>
              <a:t>　</a:t>
            </a:r>
            <a:r>
              <a:rPr lang="ja-JP" altLang="ja-JP" sz="4000" dirty="0">
                <a:solidFill>
                  <a:schemeClr val="bg1"/>
                </a:solidFill>
                <a:latin typeface="HGP平成丸ｺﾞｼｯｸ体W8" pitchFamily="48" charset="0"/>
              </a:rPr>
              <a:t>路</a:t>
            </a:r>
            <a:r>
              <a:rPr lang="ja-JP" altLang="en-US" sz="4000" dirty="0">
                <a:solidFill>
                  <a:schemeClr val="bg1"/>
                </a:solidFill>
                <a:latin typeface="HGP平成丸ｺﾞｼｯｸ体W8" pitchFamily="48" charset="0"/>
              </a:rPr>
              <a:t>実現</a:t>
            </a:r>
            <a:r>
              <a:rPr lang="ja-JP" altLang="ja-JP" sz="4000" dirty="0">
                <a:solidFill>
                  <a:schemeClr val="bg1"/>
                </a:solidFill>
                <a:latin typeface="HGP平成丸ｺﾞｼｯｸ体W8" pitchFamily="48" charset="0"/>
              </a:rPr>
              <a:t>を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教職員全員で支援</a:t>
            </a:r>
            <a:r>
              <a:rPr lang="ja-JP" altLang="en-US" sz="4000" dirty="0">
                <a:latin typeface="HGP平成丸ｺﾞｼｯｸ体W8" pitchFamily="48" charset="0"/>
              </a:rPr>
              <a:t>します</a:t>
            </a:r>
            <a:r>
              <a:rPr lang="ja-JP" altLang="ja-JP" sz="4000" dirty="0">
                <a:latin typeface="HGP平成丸ｺﾞｼｯｸ体W8" pitchFamily="48" charset="0"/>
              </a:rPr>
              <a:t>。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064698" cy="1441450"/>
          </a:xfrm>
          <a:prstGeom prst="rect">
            <a:avLst/>
          </a:prstGeom>
          <a:solidFill>
            <a:srgbClr val="00CC00">
              <a:alpha val="79999"/>
            </a:srgbClr>
          </a:solidFill>
          <a:ln w="25560" cap="sq">
            <a:solidFill>
              <a:srgbClr val="C050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平成角ｺﾞｼｯｸ体W9" pitchFamily="48" charset="0"/>
              </a:rPr>
              <a:t>梁川高校の特徴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42925" y="3501008"/>
            <a:ext cx="828040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4000" dirty="0">
                <a:latin typeface="HGP平成丸ｺﾞｼｯｸ体W8" pitchFamily="48" charset="0"/>
              </a:rPr>
              <a:t>（</a:t>
            </a:r>
            <a:r>
              <a:rPr lang="ja-JP" altLang="en-US" sz="4000" dirty="0">
                <a:latin typeface="HGP平成丸ｺﾞｼｯｸ体W8" pitchFamily="48" charset="0"/>
              </a:rPr>
              <a:t>２</a:t>
            </a:r>
            <a:r>
              <a:rPr lang="ja-JP" altLang="ja-JP" sz="4000" dirty="0">
                <a:latin typeface="HGP平成丸ｺﾞｼｯｸ体W8" pitchFamily="48" charset="0"/>
              </a:rPr>
              <a:t>）</a:t>
            </a:r>
            <a:r>
              <a:rPr lang="ja-JP" altLang="en-US" sz="4000" dirty="0">
                <a:latin typeface="HGP平成丸ｺﾞｼｯｸ体W8" pitchFamily="48" charset="0"/>
              </a:rPr>
              <a:t>２年生から、各自</a:t>
            </a:r>
            <a:r>
              <a:rPr lang="ja-JP" altLang="ja-JP" sz="4000" dirty="0">
                <a:latin typeface="HGP平成丸ｺﾞｼｯｸ体W8" pitchFamily="48" charset="0"/>
              </a:rPr>
              <a:t>の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進路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等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に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応じ</a:t>
            </a:r>
            <a:endParaRPr lang="en-US" altLang="ja-JP" sz="4000" b="1" dirty="0">
              <a:solidFill>
                <a:srgbClr val="FFFF00"/>
              </a:solidFill>
              <a:latin typeface="HGP平成丸ｺﾞｼｯｸ体W8" pitchFamily="4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　</a:t>
            </a:r>
            <a:r>
              <a:rPr lang="ja-JP" altLang="en-US" sz="4000" b="1" dirty="0" err="1">
                <a:solidFill>
                  <a:srgbClr val="FFFF00"/>
                </a:solidFill>
                <a:latin typeface="HGP平成丸ｺﾞｼｯｸ体W8" pitchFamily="48" charset="0"/>
              </a:rPr>
              <a:t>た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科目を選択</a:t>
            </a:r>
            <a:r>
              <a:rPr lang="ja-JP" altLang="ja-JP" sz="4000" dirty="0">
                <a:latin typeface="HGP平成丸ｺﾞｼｯｸ体W8" pitchFamily="48" charset="0"/>
              </a:rPr>
              <a:t>することができ</a:t>
            </a:r>
            <a:r>
              <a:rPr lang="ja-JP" altLang="en-US" sz="4000" dirty="0">
                <a:latin typeface="HGP平成丸ｺﾞｼｯｸ体W8" pitchFamily="48" charset="0"/>
              </a:rPr>
              <a:t>ます</a:t>
            </a:r>
            <a:r>
              <a:rPr lang="ja-JP" altLang="ja-JP" sz="4000" dirty="0">
                <a:latin typeface="HGP平成丸ｺﾞｼｯｸ体W8" pitchFamily="48" charset="0"/>
              </a:rPr>
              <a:t>。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CD885A7-5243-4F69-81D9-623408F1A4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6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28600" y="115888"/>
            <a:ext cx="7727950" cy="1441450"/>
          </a:xfrm>
          <a:prstGeom prst="rect">
            <a:avLst/>
          </a:prstGeom>
          <a:solidFill>
            <a:srgbClr val="00CC00">
              <a:alpha val="79999"/>
            </a:srgbClr>
          </a:solidFill>
          <a:ln w="25560" cap="sq">
            <a:solidFill>
              <a:srgbClr val="C050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500"/>
              </a:spcBef>
              <a:buClrTx/>
              <a:buFontTx/>
              <a:buNone/>
              <a:defRPr/>
            </a:pP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平成角ｺﾞｼｯｸ体W9" pitchFamily="48" charset="0"/>
              </a:rPr>
              <a:t>梁川高校の授業は、「基礎学力」をしっかりと身に付け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平成角ｺﾞｼｯｸ体W9" pitchFamily="48" charset="0"/>
              </a:rPr>
              <a:t>させます</a:t>
            </a: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平成角ｺﾞｼｯｸ体W9" pitchFamily="48" charset="0"/>
              </a:rPr>
              <a:t>！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34" y="366712"/>
            <a:ext cx="1069975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73213"/>
            <a:ext cx="8242300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F83CB77-893D-46F4-9468-FFD239D4D4C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7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1116013" y="2924175"/>
            <a:ext cx="7056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188913"/>
            <a:ext cx="8229600" cy="1323975"/>
          </a:xfrm>
          <a:prstGeom prst="rect">
            <a:avLst/>
          </a:prstGeom>
          <a:solidFill>
            <a:srgbClr val="00CC00">
              <a:alpha val="79999"/>
            </a:srgbClr>
          </a:solidFill>
          <a:ln w="255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梁川高校は、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一人一人の</a:t>
            </a: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進路希望</a:t>
            </a:r>
            <a:endParaRPr lang="en-US" altLang="ja-JP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S平成角ｺﾞｼｯｸ体W9" pitchFamily="48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実現に必要な科目を選択できる！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65275"/>
            <a:ext cx="7632700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2636912"/>
            <a:ext cx="385127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基礎学力を身に付けた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い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！</a:t>
            </a:r>
            <a:br>
              <a:rPr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</a:b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進学したい！</a:t>
            </a:r>
            <a:br>
              <a:rPr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</a:b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就職したい！</a:t>
            </a:r>
            <a:r>
              <a:rPr lang="ja-JP" altLang="ja-JP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　</a:t>
            </a:r>
          </a:p>
          <a:p>
            <a:pPr>
              <a:buClrTx/>
              <a:buFontTx/>
              <a:buNone/>
              <a:defRPr/>
            </a:pPr>
            <a:endParaRPr lang="en-US" altLang="ja-JP" dirty="0">
              <a:effectLst>
                <a:outerShdw blurRad="38100" dist="38100" dir="2700000" algn="tl">
                  <a:srgbClr val="C0C0C0"/>
                </a:outerShdw>
              </a:effectLst>
              <a:latin typeface="HGS平成角ｺﾞｼｯｸ体W9" pitchFamily="48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14002" y="5467350"/>
            <a:ext cx="403383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２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・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３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年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生では、各自の興味や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進路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希望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に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応じた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科目を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、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それぞれ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４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科目ずつ選択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します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。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84169" y="2184420"/>
            <a:ext cx="2797150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１年生では、全員が「総合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基礎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」を学びます。</a:t>
            </a:r>
            <a:r>
              <a:rPr lang="ja-JP" altLang="ja-JP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　</a:t>
            </a:r>
          </a:p>
          <a:p>
            <a:pPr>
              <a:buClrTx/>
              <a:buFontTx/>
              <a:buNone/>
              <a:defRPr/>
            </a:pPr>
            <a:endParaRPr lang="en-US" altLang="ja-JP" dirty="0">
              <a:effectLst>
                <a:outerShdw blurRad="38100" dist="38100" dir="2700000" algn="tl">
                  <a:srgbClr val="C0C0C0"/>
                </a:outerShdw>
              </a:effectLst>
              <a:latin typeface="HGS平成角ｺﾞｼｯｸ体W9" pitchFamily="48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428CEA9-EB72-420F-B8E7-0D88F55E205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8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255588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291" name="Group 2"/>
          <p:cNvGrpSpPr>
            <a:grpSpLocks/>
          </p:cNvGrpSpPr>
          <p:nvPr/>
        </p:nvGrpSpPr>
        <p:grpSpPr bwMode="auto">
          <a:xfrm>
            <a:off x="323850" y="255588"/>
            <a:ext cx="7343775" cy="1790700"/>
            <a:chOff x="204" y="161"/>
            <a:chExt cx="4626" cy="1128"/>
          </a:xfrm>
        </p:grpSpPr>
        <p:pic>
          <p:nvPicPr>
            <p:cNvPr id="122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61"/>
              <a:ext cx="4626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296" name="Text Box 4"/>
            <p:cNvSpPr txBox="1">
              <a:spLocks noChangeArrowheads="1"/>
            </p:cNvSpPr>
            <p:nvPr/>
          </p:nvSpPr>
          <p:spPr bwMode="auto">
            <a:xfrm>
              <a:off x="249" y="245"/>
              <a:ext cx="4535" cy="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基礎学力を身に付けたい人</a:t>
              </a:r>
              <a:endParaRPr lang="en-US" altLang="ja-JP" sz="4000" b="1" dirty="0">
                <a:solidFill>
                  <a:srgbClr val="0D0D0D"/>
                </a:solidFill>
                <a:latin typeface="ＭＳ ゴシック" pitchFamily="49" charset="-128"/>
                <a:ea typeface="ＭＳ ゴシック" pitchFamily="49" charset="-128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の</a:t>
              </a:r>
              <a:r>
                <a:rPr lang="ja-JP" altLang="en-US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ための</a:t>
              </a: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選択科目</a:t>
              </a:r>
            </a:p>
          </p:txBody>
        </p:sp>
      </p:grp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72632" y="2420181"/>
            <a:ext cx="2698750" cy="2304975"/>
          </a:xfrm>
          <a:prstGeom prst="rect">
            <a:avLst/>
          </a:prstGeom>
          <a:noFill/>
          <a:ln w="38160" cap="sq">
            <a:solidFill>
              <a:srgbClr val="C6D9F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基礎の国語　</a:t>
            </a:r>
          </a:p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基礎の数学　</a:t>
            </a:r>
          </a:p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基礎の英語</a:t>
            </a:r>
          </a:p>
          <a:p>
            <a:pPr>
              <a:spcBef>
                <a:spcPts val="2000"/>
              </a:spcBef>
              <a:buClrTx/>
              <a:buFontTx/>
              <a:buNone/>
              <a:defRPr/>
            </a:pP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5373688"/>
            <a:ext cx="8099425" cy="12684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中学校までの学び直しの科目が充実</a:t>
            </a:r>
            <a:b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</a:b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一人一人の生徒にわかりやすく説明</a:t>
            </a:r>
            <a:endParaRPr lang="ja-JP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  <a:p>
            <a:pPr>
              <a:spcBef>
                <a:spcPts val="2250"/>
              </a:spcBef>
              <a:buClrTx/>
              <a:buFontTx/>
              <a:buNone/>
              <a:defRPr/>
            </a:pPr>
            <a:endParaRPr lang="en-US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0709" y="1916113"/>
            <a:ext cx="441748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DCA8A03-2055-4B22-8D96-5610449EDBC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A0341E-CC80-46DB-826D-96F3AB8CFDF5}" type="slidenum">
              <a:rPr lang="en-US" altLang="ja-JP" b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>
                <a:defRPr/>
              </a:pPr>
              <a:t>9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a41d5d40-2232-454b-a3ea-b95834e815f8"/>
</p:tagLst>
</file>

<file path=ppt/theme/theme1.xml><?xml version="1.0" encoding="utf-8"?>
<a:theme xmlns:a="http://schemas.openxmlformats.org/drawingml/2006/main" name="Office ​​テーマ">
  <a:themeElements>
    <a:clrScheme name="Office ​​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​​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ja-JP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ja-JP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​​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11099</TotalTime>
  <Words>1182</Words>
  <Application>Microsoft Office PowerPoint</Application>
  <PresentationFormat>画面に合わせる (4:3)</PresentationFormat>
  <Paragraphs>274</Paragraphs>
  <Slides>41</Slides>
  <Notes>36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56" baseType="lpstr">
      <vt:lpstr>HGP創英ﾌﾟﾚｾﾞﾝｽEB</vt:lpstr>
      <vt:lpstr>HGP創英角ｺﾞｼｯｸUB</vt:lpstr>
      <vt:lpstr>HGP平成角ｺﾞｼｯｸ体W9</vt:lpstr>
      <vt:lpstr>HGP平成丸ｺﾞｼｯｸ体W8</vt:lpstr>
      <vt:lpstr>HGS創英角ﾎﾟｯﾌﾟ体</vt:lpstr>
      <vt:lpstr>HGS平成角ｺﾞｼｯｸ体W9</vt:lpstr>
      <vt:lpstr>HG丸ｺﾞｼｯｸM-PRO</vt:lpstr>
      <vt:lpstr>HG創英角ﾎﾟｯﾌﾟ体</vt:lpstr>
      <vt:lpstr>ＭＳ Ｐゴシック</vt:lpstr>
      <vt:lpstr>ＭＳ Ｐ明朝</vt:lpstr>
      <vt:lpstr>ＭＳ ゴシック</vt:lpstr>
      <vt:lpstr>Arial</vt:lpstr>
      <vt:lpstr>Calibri</vt:lpstr>
      <vt:lpstr>Times New Roman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生徒３１</dc:creator>
  <cp:lastModifiedBy>kontou.noboru</cp:lastModifiedBy>
  <cp:revision>659</cp:revision>
  <cp:lastPrinted>2021-06-09T08:11:29Z</cp:lastPrinted>
  <dcterms:created xsi:type="dcterms:W3CDTF">2001-06-20T01:15:09Z</dcterms:created>
  <dcterms:modified xsi:type="dcterms:W3CDTF">2021-06-10T07:12:51Z</dcterms:modified>
</cp:coreProperties>
</file>